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62" r:id="rId3"/>
    <p:sldId id="264" r:id="rId4"/>
    <p:sldId id="270" r:id="rId5"/>
    <p:sldId id="260" r:id="rId6"/>
    <p:sldId id="261" r:id="rId7"/>
    <p:sldId id="265" r:id="rId8"/>
    <p:sldId id="285" r:id="rId9"/>
    <p:sldId id="266" r:id="rId10"/>
    <p:sldId id="286" r:id="rId11"/>
    <p:sldId id="267" r:id="rId12"/>
    <p:sldId id="268" r:id="rId13"/>
    <p:sldId id="269" r:id="rId14"/>
    <p:sldId id="278" r:id="rId15"/>
    <p:sldId id="288" r:id="rId16"/>
    <p:sldId id="259" r:id="rId17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mblay-Fournier, Cédric" initials="TC" lastIdx="18" clrIdx="0">
    <p:extLst>
      <p:ext uri="{19B8F6BF-5375-455C-9EA6-DF929625EA0E}">
        <p15:presenceInfo xmlns:p15="http://schemas.microsoft.com/office/powerpoint/2012/main" userId="S-1-5-21-2109104193-276562872-1361462980-25733" providerId="AD"/>
      </p:ext>
    </p:extLst>
  </p:cmAuthor>
  <p:cmAuthor id="2" name="Ahmed Yves Douhou" initials="AYD" lastIdx="1" clrIdx="1">
    <p:extLst>
      <p:ext uri="{19B8F6BF-5375-455C-9EA6-DF929625EA0E}">
        <p15:presenceInfo xmlns:p15="http://schemas.microsoft.com/office/powerpoint/2012/main" userId="S-1-5-21-1863380021-2673939891-1882335400-10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890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14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15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092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590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34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384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71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047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952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2888-55AD-4490-86AB-67664BF32104}" type="datetimeFigureOut">
              <a:rPr lang="fr-CA" smtClean="0"/>
              <a:t>2019-01-10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D4DF-6E1F-474F-8B7A-D295297D22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1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935" y="5964194"/>
            <a:ext cx="807308" cy="810597"/>
          </a:xfrm>
          <a:prstGeom prst="rect">
            <a:avLst/>
          </a:prstGeom>
        </p:spPr>
      </p:pic>
      <p:sp>
        <p:nvSpPr>
          <p:cNvPr id="5" name="AutoShape 2" descr="Résultats de recherche d'images pour « eveil athletique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72" y="5294674"/>
            <a:ext cx="1048969" cy="14801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53" y="5294674"/>
            <a:ext cx="1073079" cy="14991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38" y="5135986"/>
            <a:ext cx="1382941" cy="17459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95" y="5135986"/>
            <a:ext cx="1243398" cy="16578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60" y="5224041"/>
            <a:ext cx="963311" cy="15697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83" y="1565117"/>
            <a:ext cx="7798199" cy="20275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2875" y="5725297"/>
            <a:ext cx="18053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Marc-André </a:t>
            </a:r>
            <a:r>
              <a:rPr lang="en-CA" sz="1050" dirty="0" err="1" smtClean="0"/>
              <a:t>Duscheneau,PhD</a:t>
            </a:r>
            <a:endParaRPr lang="en-CA" sz="1050" dirty="0" smtClean="0"/>
          </a:p>
          <a:p>
            <a:r>
              <a:rPr lang="en-CA" sz="1050" dirty="0" smtClean="0"/>
              <a:t>Cedric Tremblay, BSc</a:t>
            </a:r>
          </a:p>
          <a:p>
            <a:r>
              <a:rPr lang="en-CA" sz="1050" dirty="0" smtClean="0"/>
              <a:t>Michel Portman PhD</a:t>
            </a:r>
          </a:p>
          <a:p>
            <a:r>
              <a:rPr lang="en-CA" sz="1050" dirty="0" smtClean="0"/>
              <a:t>Ahmed Douhou, </a:t>
            </a:r>
            <a:r>
              <a:rPr lang="en-CA" sz="1050" dirty="0" err="1" smtClean="0"/>
              <a:t>Oly</a:t>
            </a:r>
            <a:r>
              <a:rPr lang="en-CA" sz="1050" dirty="0" smtClean="0"/>
              <a:t> (FQA)</a:t>
            </a:r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35186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1" y="131805"/>
            <a:ext cx="4556147" cy="65490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35" y="90616"/>
            <a:ext cx="4953000" cy="65490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533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579" y="508773"/>
            <a:ext cx="2079993" cy="48750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C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Aventuriers</a:t>
            </a:r>
            <a:r>
              <a:rPr lang="fr-CA" sz="24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7114" y="1132703"/>
            <a:ext cx="673539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catégorie les </a:t>
            </a:r>
            <a:r>
              <a:rPr lang="fr-CA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aventuriers </a:t>
            </a:r>
            <a:r>
              <a:rPr lang="fr-CA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s’adresse aux enfants de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fr-CA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CA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ans.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s’oriente vers </a:t>
            </a:r>
            <a:r>
              <a:rPr lang="fr-CA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perfectionnement des habilités motrices, c’est-à-dire l’apprentissage des fondamentaux athlétiques. </a:t>
            </a:r>
            <a:endParaRPr lang="fr-CA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5882" y="2395622"/>
            <a:ext cx="80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1600" b="1" dirty="0"/>
              <a:t>Objectif : </a:t>
            </a:r>
            <a:r>
              <a:rPr lang="fr-CA" sz="1600" dirty="0"/>
              <a:t>Exploration des gestes du registre de l’athlétisme (courses, sauts Lancers). Développement large des aptitudes physiques de base. L’activité sera générale et paritairement axée sur la coordination.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5882" y="3600448"/>
            <a:ext cx="822644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Habilités principales de validation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                                                                                                       coordination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bondissement 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lancer en rotation</a:t>
            </a: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ancer ‘’Bras cassé’’</a:t>
            </a: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ourse d’obstacles </a:t>
            </a: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transférer une force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74" y="5751427"/>
            <a:ext cx="939758" cy="939758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83288"/>
              </p:ext>
            </p:extLst>
          </p:nvPr>
        </p:nvGraphicFramePr>
        <p:xfrm>
          <a:off x="1205882" y="4887785"/>
          <a:ext cx="9132984" cy="180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4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4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Les</a:t>
                      </a:r>
                      <a:r>
                        <a:rPr lang="en-CA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baseline="0" dirty="0" err="1" smtClean="0">
                          <a:solidFill>
                            <a:schemeClr val="bg1"/>
                          </a:solidFill>
                        </a:rPr>
                        <a:t>aventuriers</a:t>
                      </a:r>
                      <a:endParaRPr lang="fr-C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aseline="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sz="1400" baseline="0" dirty="0" smtClean="0">
                          <a:solidFill>
                            <a:schemeClr val="bg1"/>
                          </a:solidFill>
                        </a:rPr>
                        <a:t> 1 </a:t>
                      </a:r>
                      <a:r>
                        <a:rPr lang="en-CA" sz="1400" baseline="0" dirty="0">
                          <a:solidFill>
                            <a:schemeClr val="bg1"/>
                          </a:solidFill>
                        </a:rPr>
                        <a:t>(8 </a:t>
                      </a:r>
                      <a:r>
                        <a:rPr lang="en-CA" sz="1400" baseline="0" dirty="0" err="1">
                          <a:solidFill>
                            <a:schemeClr val="bg1"/>
                          </a:solidFill>
                        </a:rPr>
                        <a:t>ans</a:t>
                      </a:r>
                      <a:r>
                        <a:rPr lang="en-CA" sz="1400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sz="14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(9 </a:t>
                      </a:r>
                      <a:r>
                        <a:rPr lang="en-CA" sz="1400" dirty="0" err="1">
                          <a:solidFill>
                            <a:schemeClr val="bg1"/>
                          </a:solidFill>
                        </a:rPr>
                        <a:t>ans</a:t>
                      </a: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A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/>
                        <a:t>Exploration des gestes du registre de l’athlétisme. Le développement large des aptitudes physiques de base. L’activité sera générale et paritairement axée sur la coordination.</a:t>
                      </a:r>
                    </a:p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dirty="0">
                          <a:effectLst/>
                        </a:rPr>
                        <a:t>Coordination</a:t>
                      </a:r>
                      <a:r>
                        <a:rPr lang="en-CA" sz="1400" kern="1200" baseline="0" dirty="0">
                          <a:effectLst/>
                        </a:rPr>
                        <a:t> et </a:t>
                      </a:r>
                      <a:r>
                        <a:rPr lang="en-CA" sz="1400" kern="1200" baseline="0" dirty="0" err="1">
                          <a:effectLst/>
                        </a:rPr>
                        <a:t>bondissement</a:t>
                      </a:r>
                      <a:endParaRPr lang="fr-CA" sz="14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baseline="0" dirty="0">
                          <a:effectLst/>
                        </a:rPr>
                        <a:t>Lancer </a:t>
                      </a:r>
                      <a:r>
                        <a:rPr lang="en-CA" sz="1400" kern="1200" baseline="0" dirty="0" err="1">
                          <a:effectLst/>
                        </a:rPr>
                        <a:t>en</a:t>
                      </a:r>
                      <a:r>
                        <a:rPr lang="en-CA" sz="1400" kern="1200" baseline="0" dirty="0">
                          <a:effectLst/>
                        </a:rPr>
                        <a:t> rotation</a:t>
                      </a:r>
                      <a:endParaRPr lang="fr-CA" sz="1400" kern="1200" baseline="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baseline="0" dirty="0">
                          <a:effectLst/>
                        </a:rPr>
                        <a:t>Course </a:t>
                      </a:r>
                      <a:r>
                        <a:rPr lang="en-CA" sz="1400" kern="1200" baseline="0" dirty="0" err="1">
                          <a:effectLst/>
                        </a:rPr>
                        <a:t>d’obstacles</a:t>
                      </a:r>
                      <a:r>
                        <a:rPr lang="en-CA" sz="1400" kern="1200" baseline="0" dirty="0">
                          <a:effectLst/>
                        </a:rPr>
                        <a:t> </a:t>
                      </a:r>
                      <a:endParaRPr lang="fr-CA" sz="14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Transférer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force</a:t>
                      </a:r>
                      <a:endParaRPr lang="fr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sz="1400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dirty="0">
                          <a:effectLst/>
                        </a:rPr>
                        <a:t>Coordination</a:t>
                      </a:r>
                      <a:r>
                        <a:rPr lang="en-CA" sz="1400" kern="1200" baseline="0" dirty="0">
                          <a:effectLst/>
                        </a:rPr>
                        <a:t> et </a:t>
                      </a:r>
                      <a:r>
                        <a:rPr lang="en-CA" sz="1400" kern="1200" baseline="0" dirty="0" err="1">
                          <a:effectLst/>
                        </a:rPr>
                        <a:t>bondissement</a:t>
                      </a:r>
                      <a:endParaRPr lang="fr-CA" sz="14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baseline="0" dirty="0">
                          <a:effectLst/>
                        </a:rPr>
                        <a:t>Lancer </a:t>
                      </a:r>
                      <a:r>
                        <a:rPr lang="en-CA" sz="1400" kern="1200" baseline="0" dirty="0" err="1">
                          <a:effectLst/>
                        </a:rPr>
                        <a:t>en</a:t>
                      </a:r>
                      <a:r>
                        <a:rPr lang="en-CA" sz="1400" kern="1200" baseline="0" dirty="0">
                          <a:effectLst/>
                        </a:rPr>
                        <a:t> rotation</a:t>
                      </a:r>
                      <a:endParaRPr lang="fr-CA" sz="1400" kern="1200" baseline="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baseline="0" dirty="0">
                          <a:effectLst/>
                        </a:rPr>
                        <a:t>Course </a:t>
                      </a:r>
                      <a:r>
                        <a:rPr lang="en-CA" sz="1400" kern="1200" baseline="0" dirty="0" err="1">
                          <a:effectLst/>
                        </a:rPr>
                        <a:t>d’obstacles</a:t>
                      </a:r>
                      <a:r>
                        <a:rPr lang="en-CA" sz="1400" kern="1200" baseline="0" dirty="0">
                          <a:effectLst/>
                        </a:rPr>
                        <a:t> </a:t>
                      </a:r>
                      <a:endParaRPr lang="fr-CA" sz="14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Transférer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force</a:t>
                      </a:r>
                      <a:endParaRPr lang="fr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sz="1400" dirty="0"/>
                    </a:p>
                    <a:p>
                      <a:endParaRPr lang="fr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" y="165787"/>
            <a:ext cx="1318009" cy="13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6769" y="1334628"/>
            <a:ext cx="798246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catégorie </a:t>
            </a:r>
            <a:r>
              <a:rPr lang="fr-CA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persévérants</a:t>
            </a:r>
            <a:r>
              <a:rPr lang="fr-CA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s’adresse aux jeunes de 10 à 11 ans. 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s’oriente </a:t>
            </a:r>
            <a:r>
              <a:rPr lang="fr-CA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l’exploration des gestuelles techniques des courses, des sauts et des lancers.</a:t>
            </a:r>
            <a:endParaRPr lang="fr-C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769" y="2334164"/>
            <a:ext cx="937465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 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découverte des spécialités athlétiques (apprentissages techniques )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769" y="3015728"/>
            <a:ext cx="9036908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Habilités principales de validation</a:t>
            </a:r>
            <a:r>
              <a:rPr lang="fr-C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Développement équilibré des qualités physiques telles que la force, la vitesse, la souplesse et la coordination.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74" y="5751427"/>
            <a:ext cx="939758" cy="939758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03225"/>
              </p:ext>
            </p:extLst>
          </p:nvPr>
        </p:nvGraphicFramePr>
        <p:xfrm>
          <a:off x="786769" y="4222198"/>
          <a:ext cx="9036908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0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3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Les </a:t>
                      </a:r>
                      <a:r>
                        <a:rPr lang="en-CA" dirty="0" err="1" smtClean="0">
                          <a:solidFill>
                            <a:schemeClr val="bg1"/>
                          </a:solidFill>
                        </a:rPr>
                        <a:t>persévérants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aseline="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1 </a:t>
                      </a:r>
                      <a:r>
                        <a:rPr lang="en-CA" baseline="0" dirty="0">
                          <a:solidFill>
                            <a:schemeClr val="bg1"/>
                          </a:solidFill>
                        </a:rPr>
                        <a:t>(10 </a:t>
                      </a:r>
                      <a:r>
                        <a:rPr lang="en-CA" baseline="0" dirty="0" err="1">
                          <a:solidFill>
                            <a:schemeClr val="bg1"/>
                          </a:solidFill>
                        </a:rPr>
                        <a:t>ans</a:t>
                      </a:r>
                      <a:r>
                        <a:rPr lang="en-CA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(11 </a:t>
                      </a:r>
                      <a:r>
                        <a:rPr lang="en-CA" dirty="0" err="1">
                          <a:solidFill>
                            <a:schemeClr val="bg1"/>
                          </a:solidFill>
                        </a:rPr>
                        <a:t>ans</a:t>
                      </a:r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4369">
                <a:tc>
                  <a:txBody>
                    <a:bodyPr/>
                    <a:lstStyle/>
                    <a:p>
                      <a:r>
                        <a:rPr lang="fr-CA" sz="1400" dirty="0"/>
                        <a:t>Exploration des spécialités athlétiques</a:t>
                      </a:r>
                      <a:r>
                        <a:rPr lang="fr-CA" sz="1400" baseline="0" dirty="0"/>
                        <a:t> et exploration des gestes  des familles course-saut- lancer de l’athlétisme. </a:t>
                      </a:r>
                    </a:p>
                    <a:p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Lancer </a:t>
                      </a:r>
                      <a:r>
                        <a:rPr lang="en-CA" sz="1400" dirty="0" err="1"/>
                        <a:t>en</a:t>
                      </a:r>
                      <a:r>
                        <a:rPr lang="en-CA" sz="1400" baseline="0" dirty="0"/>
                        <a:t> rotation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/>
                        <a:t>Lancer transversal avec </a:t>
                      </a:r>
                      <a:r>
                        <a:rPr lang="en-CA" sz="1400" baseline="0" dirty="0" err="1"/>
                        <a:t>précision</a:t>
                      </a:r>
                      <a:endParaRPr lang="en-CA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err="1" smtClean="0"/>
                        <a:t>Courir</a:t>
                      </a:r>
                      <a:r>
                        <a:rPr lang="en-CA" sz="1400" baseline="0" dirty="0" smtClean="0"/>
                        <a:t> et </a:t>
                      </a:r>
                      <a:r>
                        <a:rPr lang="en-CA" sz="1400" baseline="0" dirty="0" err="1" smtClean="0"/>
                        <a:t>bondir</a:t>
                      </a:r>
                      <a:endParaRPr lang="en-CA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Courir et impulser vers le </a:t>
                      </a:r>
                      <a:r>
                        <a:rPr lang="fr-CA" sz="1400" dirty="0" smtClean="0"/>
                        <a:t>haut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 smtClean="0"/>
                        <a:t>Franchissement de haies 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Lancer </a:t>
                      </a:r>
                      <a:r>
                        <a:rPr lang="en-CA" sz="1400" dirty="0" err="1"/>
                        <a:t>en</a:t>
                      </a:r>
                      <a:r>
                        <a:rPr lang="en-CA" sz="1400" baseline="0" dirty="0"/>
                        <a:t> rotation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/>
                        <a:t>Lancer transversal avec </a:t>
                      </a:r>
                      <a:r>
                        <a:rPr lang="en-CA" sz="1400" baseline="0" dirty="0" err="1"/>
                        <a:t>précision</a:t>
                      </a:r>
                      <a:endParaRPr lang="en-CA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err="1" smtClean="0"/>
                        <a:t>Courir</a:t>
                      </a:r>
                      <a:r>
                        <a:rPr lang="en-CA" sz="1400" baseline="0" dirty="0" smtClean="0"/>
                        <a:t> et </a:t>
                      </a:r>
                      <a:r>
                        <a:rPr lang="en-CA" sz="1400" baseline="0" dirty="0" err="1" smtClean="0"/>
                        <a:t>bondir</a:t>
                      </a:r>
                      <a:endParaRPr lang="en-CA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/>
                        <a:t>Courir et impulser vers le haut </a:t>
                      </a:r>
                      <a:endParaRPr lang="fr-CA" sz="1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400" dirty="0" smtClean="0"/>
                        <a:t>Franchissement de haies </a:t>
                      </a:r>
                      <a:endParaRPr lang="fr-CA" sz="1400" dirty="0"/>
                    </a:p>
                    <a:p>
                      <a:endParaRPr lang="fr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AutoShape 2" descr="Résultats de recherche d'images pour « antilope dess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4" descr="Résultats de recherche d'images pour « antilope dessin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975896" y="640073"/>
            <a:ext cx="260026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b="1" dirty="0">
                <a:solidFill>
                  <a:schemeClr val="bg1"/>
                </a:solidFill>
              </a:rPr>
              <a:t>Les </a:t>
            </a:r>
            <a:r>
              <a:rPr lang="en-CA" sz="2400" b="1" dirty="0" err="1" smtClean="0">
                <a:solidFill>
                  <a:schemeClr val="bg1"/>
                </a:solidFill>
              </a:rPr>
              <a:t>persévérants</a:t>
            </a:r>
            <a:endParaRPr lang="fr-CA" sz="24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13"/>
            <a:ext cx="116559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02398"/>
              </p:ext>
            </p:extLst>
          </p:nvPr>
        </p:nvGraphicFramePr>
        <p:xfrm>
          <a:off x="1092886" y="4521795"/>
          <a:ext cx="8495957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5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3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387">
                <a:tc>
                  <a:txBody>
                    <a:bodyPr/>
                    <a:lstStyle/>
                    <a:p>
                      <a:r>
                        <a:rPr lang="en-CA" dirty="0"/>
                        <a:t>Les </a:t>
                      </a:r>
                      <a:r>
                        <a:rPr lang="en-CA" dirty="0" err="1"/>
                        <a:t>guépards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Guépard</a:t>
                      </a:r>
                      <a:r>
                        <a:rPr lang="en-CA" dirty="0"/>
                        <a:t>-Bronze</a:t>
                      </a:r>
                      <a:r>
                        <a:rPr lang="en-CA" baseline="0" dirty="0"/>
                        <a:t> (12 </a:t>
                      </a:r>
                      <a:r>
                        <a:rPr lang="en-CA" baseline="0" dirty="0" err="1"/>
                        <a:t>ans</a:t>
                      </a:r>
                      <a:r>
                        <a:rPr lang="en-CA" baseline="0" dirty="0"/>
                        <a:t>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Guépard</a:t>
                      </a:r>
                      <a:r>
                        <a:rPr lang="en-CA" dirty="0"/>
                        <a:t>-Argent</a:t>
                      </a:r>
                      <a:r>
                        <a:rPr lang="en-CA" baseline="0" dirty="0"/>
                        <a:t> (13 </a:t>
                      </a:r>
                      <a:r>
                        <a:rPr lang="en-CA" baseline="0" dirty="0" err="1"/>
                        <a:t>ans</a:t>
                      </a:r>
                      <a:r>
                        <a:rPr lang="en-CA" baseline="0" dirty="0"/>
                        <a:t>)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0871">
                <a:tc>
                  <a:txBody>
                    <a:bodyPr/>
                    <a:lstStyle/>
                    <a:p>
                      <a:r>
                        <a:rPr lang="en-CA" sz="1200" dirty="0"/>
                        <a:t>La </a:t>
                      </a:r>
                      <a:r>
                        <a:rPr lang="en-CA" sz="1200" dirty="0" err="1"/>
                        <a:t>découverte</a:t>
                      </a:r>
                      <a:r>
                        <a:rPr lang="en-CA" sz="1200" dirty="0"/>
                        <a:t> des</a:t>
                      </a:r>
                      <a:r>
                        <a:rPr lang="en-CA" sz="1200" baseline="0" dirty="0"/>
                        <a:t> </a:t>
                      </a:r>
                      <a:r>
                        <a:rPr lang="en-CA" sz="1200" baseline="0" dirty="0" err="1"/>
                        <a:t>g</a:t>
                      </a:r>
                      <a:r>
                        <a:rPr lang="en-CA" sz="1200" dirty="0" err="1"/>
                        <a:t>estes</a:t>
                      </a:r>
                      <a:r>
                        <a:rPr lang="en-CA" sz="1200" dirty="0"/>
                        <a:t> techniques des courses, des </a:t>
                      </a:r>
                      <a:r>
                        <a:rPr lang="en-CA" sz="1200" dirty="0" err="1"/>
                        <a:t>sauts</a:t>
                      </a:r>
                      <a:r>
                        <a:rPr lang="en-CA" sz="1200" dirty="0"/>
                        <a:t>, des lancers et le </a:t>
                      </a:r>
                      <a:r>
                        <a:rPr lang="en-CA" sz="1200" dirty="0" err="1"/>
                        <a:t>développement</a:t>
                      </a:r>
                      <a:r>
                        <a:rPr lang="en-CA" sz="1200" dirty="0"/>
                        <a:t> </a:t>
                      </a:r>
                      <a:r>
                        <a:rPr lang="en-CA" sz="1200" dirty="0" err="1"/>
                        <a:t>équilibré</a:t>
                      </a:r>
                      <a:r>
                        <a:rPr lang="en-CA" sz="1200" dirty="0"/>
                        <a:t> des</a:t>
                      </a:r>
                      <a:r>
                        <a:rPr lang="en-CA" sz="1200" baseline="0" dirty="0"/>
                        <a:t> </a:t>
                      </a:r>
                      <a:r>
                        <a:rPr lang="en-CA" sz="1200" baseline="0" dirty="0" err="1"/>
                        <a:t>q</a:t>
                      </a:r>
                      <a:r>
                        <a:rPr lang="en-CA" sz="1200" dirty="0" err="1"/>
                        <a:t>ualités</a:t>
                      </a:r>
                      <a:r>
                        <a:rPr lang="en-CA" sz="1200" dirty="0"/>
                        <a:t> physiques à travers les </a:t>
                      </a:r>
                      <a:r>
                        <a:rPr lang="en-CA" sz="1200" dirty="0" err="1"/>
                        <a:t>activités</a:t>
                      </a:r>
                      <a:r>
                        <a:rPr lang="en-CA" sz="1200" dirty="0"/>
                        <a:t> techniques.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/>
                        <a:t>Course</a:t>
                      </a:r>
                      <a:r>
                        <a:rPr lang="en-CA" sz="1100" baseline="0" dirty="0"/>
                        <a:t> de </a:t>
                      </a:r>
                      <a:r>
                        <a:rPr lang="en-CA" sz="1100" baseline="0" dirty="0" err="1"/>
                        <a:t>vitesse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Course de </a:t>
                      </a:r>
                      <a:r>
                        <a:rPr lang="en-CA" sz="1100" baseline="0" dirty="0" err="1"/>
                        <a:t>haies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00" dirty="0"/>
                        <a:t>Saut</a:t>
                      </a:r>
                      <a:r>
                        <a:rPr lang="fr-CA" sz="1100" baseline="0" dirty="0"/>
                        <a:t> en hauteur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 err="1"/>
                        <a:t>Saut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en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longueur</a:t>
                      </a:r>
                      <a:endParaRPr lang="fr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poids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javelot</a:t>
                      </a:r>
                      <a:endParaRPr lang="en-CA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1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/>
                        <a:t>Course</a:t>
                      </a:r>
                      <a:r>
                        <a:rPr lang="en-CA" sz="1100" baseline="0" dirty="0"/>
                        <a:t> de </a:t>
                      </a:r>
                      <a:r>
                        <a:rPr lang="en-CA" sz="1100" baseline="0" dirty="0" err="1"/>
                        <a:t>vitesse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Course de </a:t>
                      </a:r>
                      <a:r>
                        <a:rPr lang="en-CA" sz="1100" baseline="0" dirty="0" err="1"/>
                        <a:t>haies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00" dirty="0"/>
                        <a:t>Saut</a:t>
                      </a:r>
                      <a:r>
                        <a:rPr lang="fr-CA" sz="1100" baseline="0" dirty="0"/>
                        <a:t> en hauteur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 err="1"/>
                        <a:t>Saut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en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longueur</a:t>
                      </a:r>
                      <a:endParaRPr lang="fr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poids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javelot</a:t>
                      </a:r>
                      <a:endParaRPr lang="en-CA" sz="1100" dirty="0"/>
                    </a:p>
                    <a:p>
                      <a:endParaRPr lang="fr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49787" y="1367480"/>
            <a:ext cx="9087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 </a:t>
            </a:r>
            <a:r>
              <a:rPr lang="en-CA" dirty="0" err="1"/>
              <a:t>catégorie</a:t>
            </a:r>
            <a:r>
              <a:rPr lang="en-CA" dirty="0"/>
              <a:t> </a:t>
            </a:r>
            <a:r>
              <a:rPr lang="en-CA" dirty="0" smtClean="0"/>
              <a:t>des </a:t>
            </a:r>
            <a:r>
              <a:rPr lang="en-CA" dirty="0" err="1" smtClean="0"/>
              <a:t>conquérants</a:t>
            </a:r>
            <a:r>
              <a:rPr lang="en-CA" dirty="0" smtClean="0"/>
              <a:t> </a:t>
            </a:r>
            <a:r>
              <a:rPr lang="en-CA" dirty="0"/>
              <a:t>vise les </a:t>
            </a:r>
            <a:r>
              <a:rPr lang="en-CA" dirty="0" err="1"/>
              <a:t>jeunes</a:t>
            </a:r>
            <a:r>
              <a:rPr lang="en-CA" dirty="0"/>
              <a:t> de 12 à 13 ans. Elle </a:t>
            </a:r>
            <a:r>
              <a:rPr lang="en-CA" dirty="0" err="1"/>
              <a:t>s’oriente</a:t>
            </a:r>
            <a:r>
              <a:rPr lang="en-CA" dirty="0"/>
              <a:t> sur la </a:t>
            </a:r>
            <a:r>
              <a:rPr lang="en-CA" b="1" u="sng" dirty="0" err="1"/>
              <a:t>découverte</a:t>
            </a:r>
            <a:r>
              <a:rPr lang="en-CA" b="1" u="sng" dirty="0"/>
              <a:t> des</a:t>
            </a:r>
          </a:p>
          <a:p>
            <a:r>
              <a:rPr lang="en-CA" b="1" u="sng" dirty="0" err="1"/>
              <a:t>gestes</a:t>
            </a:r>
            <a:r>
              <a:rPr lang="en-CA" b="1" u="sng" dirty="0"/>
              <a:t> techniques des courses, des </a:t>
            </a:r>
            <a:r>
              <a:rPr lang="en-CA" b="1" u="sng" dirty="0" err="1"/>
              <a:t>sauts</a:t>
            </a:r>
            <a:r>
              <a:rPr lang="en-CA" b="1" u="sng" dirty="0"/>
              <a:t>, des lancers et le </a:t>
            </a:r>
            <a:r>
              <a:rPr lang="en-CA" b="1" u="sng" dirty="0" err="1"/>
              <a:t>développement</a:t>
            </a:r>
            <a:r>
              <a:rPr lang="en-CA" b="1" u="sng" dirty="0"/>
              <a:t> </a:t>
            </a:r>
            <a:r>
              <a:rPr lang="en-CA" b="1" u="sng" dirty="0" err="1"/>
              <a:t>équilibré</a:t>
            </a:r>
            <a:r>
              <a:rPr lang="en-CA" b="1" u="sng" dirty="0"/>
              <a:t> des</a:t>
            </a:r>
          </a:p>
          <a:p>
            <a:r>
              <a:rPr lang="en-CA" b="1" u="sng" dirty="0" err="1"/>
              <a:t>qualités</a:t>
            </a:r>
            <a:r>
              <a:rPr lang="en-CA" b="1" u="sng" dirty="0"/>
              <a:t> physiques.</a:t>
            </a:r>
          </a:p>
          <a:p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1249787" y="2398137"/>
            <a:ext cx="50490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validation techniques des épreuves athlétiques :</a:t>
            </a:r>
          </a:p>
          <a:p>
            <a:endParaRPr lang="fr-C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1400" dirty="0" err="1"/>
              <a:t>Courir</a:t>
            </a:r>
            <a:r>
              <a:rPr lang="en-CA" sz="1400" dirty="0"/>
              <a:t> </a:t>
            </a:r>
            <a:r>
              <a:rPr lang="en-CA" sz="1400" dirty="0" err="1"/>
              <a:t>vite</a:t>
            </a:r>
            <a:r>
              <a:rPr lang="en-CA" sz="1400" dirty="0"/>
              <a:t> (sprint)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1400" dirty="0"/>
              <a:t>Course </a:t>
            </a:r>
            <a:r>
              <a:rPr lang="en-CA" sz="1400" dirty="0" err="1"/>
              <a:t>d’obtacles</a:t>
            </a:r>
            <a:r>
              <a:rPr lang="en-CA" sz="1400" dirty="0"/>
              <a:t> (course de </a:t>
            </a:r>
            <a:r>
              <a:rPr lang="en-CA" sz="1400" dirty="0" err="1"/>
              <a:t>haies</a:t>
            </a:r>
            <a:r>
              <a:rPr lang="en-CA" sz="14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Saut en hauteur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1400" dirty="0" err="1"/>
              <a:t>Saut</a:t>
            </a:r>
            <a:r>
              <a:rPr lang="en-CA" sz="1400" dirty="0"/>
              <a:t> </a:t>
            </a:r>
            <a:r>
              <a:rPr lang="en-CA" sz="1400" dirty="0" err="1"/>
              <a:t>en</a:t>
            </a:r>
            <a:r>
              <a:rPr lang="en-CA" sz="1400" dirty="0"/>
              <a:t> </a:t>
            </a:r>
            <a:r>
              <a:rPr lang="en-CA" sz="1400" dirty="0" err="1"/>
              <a:t>longueur</a:t>
            </a:r>
            <a:endParaRPr lang="fr-CA" sz="14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1400" dirty="0"/>
              <a:t>Lancer de </a:t>
            </a:r>
            <a:r>
              <a:rPr lang="en-CA" sz="1400" dirty="0" err="1"/>
              <a:t>poids</a:t>
            </a:r>
            <a:endParaRPr lang="en-CA" sz="14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CA" sz="1400" dirty="0"/>
              <a:t>Lancer de </a:t>
            </a:r>
            <a:r>
              <a:rPr lang="en-CA" sz="1400" dirty="0" err="1"/>
              <a:t>javelot</a:t>
            </a:r>
            <a:endParaRPr lang="en-CA" sz="1400" dirty="0"/>
          </a:p>
          <a:p>
            <a:endParaRPr lang="en-CA" sz="1200" dirty="0"/>
          </a:p>
          <a:p>
            <a:endParaRPr lang="fr-CA" sz="1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47062"/>
              </p:ext>
            </p:extLst>
          </p:nvPr>
        </p:nvGraphicFramePr>
        <p:xfrm>
          <a:off x="1092886" y="4458652"/>
          <a:ext cx="8495957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5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3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38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Les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baseline="0" dirty="0" err="1" smtClean="0">
                          <a:solidFill>
                            <a:schemeClr val="bg1"/>
                          </a:solidFill>
                        </a:rPr>
                        <a:t>conquérants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baseline="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1 (12 </a:t>
                      </a:r>
                      <a:r>
                        <a:rPr lang="en-CA" baseline="0" dirty="0" err="1" smtClean="0">
                          <a:solidFill>
                            <a:schemeClr val="bg1"/>
                          </a:solidFill>
                        </a:rPr>
                        <a:t>ans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aseline="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 2 (13 </a:t>
                      </a:r>
                      <a:r>
                        <a:rPr lang="en-CA" baseline="0" dirty="0" err="1" smtClean="0">
                          <a:solidFill>
                            <a:schemeClr val="bg1"/>
                          </a:solidFill>
                        </a:rPr>
                        <a:t>ans</a:t>
                      </a:r>
                      <a:r>
                        <a:rPr lang="en-CA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0871">
                <a:tc>
                  <a:txBody>
                    <a:bodyPr/>
                    <a:lstStyle/>
                    <a:p>
                      <a:r>
                        <a:rPr lang="en-CA" sz="1200" dirty="0"/>
                        <a:t>La </a:t>
                      </a:r>
                      <a:r>
                        <a:rPr lang="en-CA" sz="1200" dirty="0" err="1"/>
                        <a:t>découverte</a:t>
                      </a:r>
                      <a:r>
                        <a:rPr lang="en-CA" sz="1200" dirty="0"/>
                        <a:t> des</a:t>
                      </a:r>
                      <a:r>
                        <a:rPr lang="en-CA" sz="1200" baseline="0" dirty="0"/>
                        <a:t> </a:t>
                      </a:r>
                      <a:r>
                        <a:rPr lang="en-CA" sz="1200" baseline="0" dirty="0" err="1"/>
                        <a:t>g</a:t>
                      </a:r>
                      <a:r>
                        <a:rPr lang="en-CA" sz="1200" dirty="0" err="1"/>
                        <a:t>estes</a:t>
                      </a:r>
                      <a:r>
                        <a:rPr lang="en-CA" sz="1200" dirty="0"/>
                        <a:t> techniques des courses, des </a:t>
                      </a:r>
                      <a:r>
                        <a:rPr lang="en-CA" sz="1200" dirty="0" err="1"/>
                        <a:t>sauts</a:t>
                      </a:r>
                      <a:r>
                        <a:rPr lang="en-CA" sz="1200" dirty="0"/>
                        <a:t>, des lancers et le </a:t>
                      </a:r>
                      <a:r>
                        <a:rPr lang="en-CA" sz="1200" dirty="0" err="1"/>
                        <a:t>développement</a:t>
                      </a:r>
                      <a:r>
                        <a:rPr lang="en-CA" sz="1200" dirty="0"/>
                        <a:t> </a:t>
                      </a:r>
                      <a:r>
                        <a:rPr lang="en-CA" sz="1200" dirty="0" err="1"/>
                        <a:t>équilibré</a:t>
                      </a:r>
                      <a:r>
                        <a:rPr lang="en-CA" sz="1200" dirty="0"/>
                        <a:t> des</a:t>
                      </a:r>
                      <a:r>
                        <a:rPr lang="en-CA" sz="1200" baseline="0" dirty="0"/>
                        <a:t> </a:t>
                      </a:r>
                      <a:r>
                        <a:rPr lang="en-CA" sz="1200" baseline="0" dirty="0" err="1"/>
                        <a:t>q</a:t>
                      </a:r>
                      <a:r>
                        <a:rPr lang="en-CA" sz="1200" dirty="0" err="1"/>
                        <a:t>ualités</a:t>
                      </a:r>
                      <a:r>
                        <a:rPr lang="en-CA" sz="1200" dirty="0"/>
                        <a:t> physiques.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/>
                        <a:t>Course</a:t>
                      </a:r>
                      <a:r>
                        <a:rPr lang="en-CA" sz="1100" baseline="0" dirty="0"/>
                        <a:t> de </a:t>
                      </a:r>
                      <a:r>
                        <a:rPr lang="en-CA" sz="1100" baseline="0" dirty="0" err="1"/>
                        <a:t>vitesse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Course de </a:t>
                      </a:r>
                      <a:r>
                        <a:rPr lang="en-CA" sz="1100" baseline="0" dirty="0" err="1"/>
                        <a:t>haies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00" dirty="0"/>
                        <a:t>Saut</a:t>
                      </a:r>
                      <a:r>
                        <a:rPr lang="fr-CA" sz="1100" baseline="0" dirty="0"/>
                        <a:t> en hauteur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 err="1"/>
                        <a:t>Saut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en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longueur</a:t>
                      </a:r>
                      <a:endParaRPr lang="fr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poids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javelot</a:t>
                      </a:r>
                      <a:endParaRPr lang="en-CA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1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/>
                        <a:t>Course</a:t>
                      </a:r>
                      <a:r>
                        <a:rPr lang="en-CA" sz="1100" baseline="0" dirty="0"/>
                        <a:t> de </a:t>
                      </a:r>
                      <a:r>
                        <a:rPr lang="en-CA" sz="1100" baseline="0" dirty="0" err="1"/>
                        <a:t>vitesse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Course de </a:t>
                      </a:r>
                      <a:r>
                        <a:rPr lang="en-CA" sz="1100" baseline="0" dirty="0" err="1"/>
                        <a:t>haies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00" dirty="0"/>
                        <a:t>Saut</a:t>
                      </a:r>
                      <a:r>
                        <a:rPr lang="fr-CA" sz="1100" baseline="0" dirty="0"/>
                        <a:t> en hauteur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 err="1"/>
                        <a:t>Saut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en</a:t>
                      </a:r>
                      <a:r>
                        <a:rPr lang="en-CA" sz="1100" baseline="0" dirty="0"/>
                        <a:t> </a:t>
                      </a:r>
                      <a:r>
                        <a:rPr lang="en-CA" sz="1100" baseline="0" dirty="0" err="1"/>
                        <a:t>longueur</a:t>
                      </a:r>
                      <a:endParaRPr lang="fr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poids</a:t>
                      </a:r>
                      <a:endParaRPr lang="en-CA" sz="11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aseline="0" dirty="0"/>
                        <a:t>Lancer de </a:t>
                      </a:r>
                      <a:r>
                        <a:rPr lang="en-CA" sz="1100" baseline="0" dirty="0" err="1"/>
                        <a:t>javelot</a:t>
                      </a:r>
                      <a:endParaRPr lang="en-CA" sz="1100" dirty="0"/>
                    </a:p>
                    <a:p>
                      <a:endParaRPr lang="fr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74" y="5751427"/>
            <a:ext cx="939758" cy="9397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4529" y="760219"/>
            <a:ext cx="225266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Les </a:t>
            </a:r>
            <a:r>
              <a:rPr lang="en-CA" sz="2400" b="1" dirty="0" err="1" smtClean="0">
                <a:solidFill>
                  <a:schemeClr val="bg1"/>
                </a:solidFill>
              </a:rPr>
              <a:t>conquérants</a:t>
            </a:r>
            <a:endParaRPr lang="fr-CA" sz="24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" y="304800"/>
            <a:ext cx="790832" cy="11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5801" y="523566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</a:rPr>
              <a:t>OUTILS</a:t>
            </a:r>
            <a:endParaRPr lang="fr-CA" sz="3200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390481" y="1692061"/>
            <a:ext cx="4367462" cy="113096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Guide </a:t>
            </a:r>
            <a:r>
              <a:rPr lang="en-CA" b="1" dirty="0" err="1" smtClean="0">
                <a:solidFill>
                  <a:srgbClr val="FF0000"/>
                </a:solidFill>
              </a:rPr>
              <a:t>d’évaluation</a:t>
            </a:r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390481" y="3683476"/>
            <a:ext cx="4367462" cy="113096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Carnet de progression </a:t>
            </a:r>
            <a:endParaRPr lang="fr-CA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8" y="1406388"/>
            <a:ext cx="5247106" cy="408710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cxnSp>
        <p:nvCxnSpPr>
          <p:cNvPr id="7" name="Connecteur droit 6"/>
          <p:cNvCxnSpPr/>
          <p:nvPr/>
        </p:nvCxnSpPr>
        <p:spPr>
          <a:xfrm flipV="1">
            <a:off x="601579" y="1165585"/>
            <a:ext cx="11165305" cy="37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6" y="5696725"/>
            <a:ext cx="939758" cy="939758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390481" y="5327792"/>
            <a:ext cx="4367462" cy="113096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Site internet</a:t>
            </a:r>
          </a:p>
          <a:p>
            <a:pPr algn="ctr"/>
            <a:r>
              <a:rPr lang="en-CA" b="1" dirty="0" smtClean="0">
                <a:solidFill>
                  <a:srgbClr val="FF0000"/>
                </a:solidFill>
              </a:rPr>
              <a:t>(À </a:t>
            </a:r>
            <a:r>
              <a:rPr lang="en-CA" b="1" dirty="0" err="1" smtClean="0">
                <a:solidFill>
                  <a:srgbClr val="FF0000"/>
                </a:solidFill>
              </a:rPr>
              <a:t>venir</a:t>
            </a:r>
            <a:r>
              <a:rPr lang="en-CA" b="1" dirty="0" smtClean="0">
                <a:solidFill>
                  <a:srgbClr val="FF0000"/>
                </a:solidFill>
              </a:rPr>
              <a:t>) </a:t>
            </a:r>
            <a:endParaRPr lang="fr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39361"/>
              </p:ext>
            </p:extLst>
          </p:nvPr>
        </p:nvGraphicFramePr>
        <p:xfrm>
          <a:off x="1467537" y="1086257"/>
          <a:ext cx="9207500" cy="4067175"/>
        </p:xfrm>
        <a:graphic>
          <a:graphicData uri="http://schemas.openxmlformats.org/drawingml/2006/table">
            <a:tbl>
              <a:tblPr/>
              <a:tblGrid>
                <a:gridCol w="294970"/>
                <a:gridCol w="2626183"/>
                <a:gridCol w="1535112"/>
                <a:gridCol w="1512910"/>
                <a:gridCol w="1725415"/>
                <a:gridCol w="1512910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</a:t>
                      </a:r>
                      <a:r>
                        <a:rPr lang="fr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Carnet de progression athlétique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Responsible(s)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Echéancier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l'action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Évaluation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du </a:t>
                      </a:r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 </a:t>
                      </a:r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 entraineurs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case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du projet au congrès annuel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 (Carnet + Bracelets)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 du projet pilote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Jan-19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Avril-19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 et implantation du dispositif du dispositif du projet au niveau provincial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Septembre-19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CA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ctr"/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Sepetembre-20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du projet aux entraineurs: </a:t>
                      </a:r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Retour positif de certains entraîneurs. Quelques demandes de modification de certains exercices.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Case: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Le business case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terminé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du projet au congrès annuel: </a:t>
                      </a:r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Terminé</a:t>
                      </a:r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 du projet pilote:</a:t>
                      </a:r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clubs identifiés.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Implantation du dispositif du carnet au niveau provincial : </a:t>
                      </a:r>
                      <a:r>
                        <a:rPr lang="fr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À venir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86" y="5696725"/>
            <a:ext cx="939758" cy="9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" y="48409"/>
            <a:ext cx="5760478" cy="6659226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9676"/>
              </p:ext>
            </p:extLst>
          </p:nvPr>
        </p:nvGraphicFramePr>
        <p:xfrm>
          <a:off x="5997147" y="48409"/>
          <a:ext cx="6137187" cy="666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5241">
                <a:tc>
                  <a:txBody>
                    <a:bodyPr/>
                    <a:lstStyle/>
                    <a:p>
                      <a:pPr algn="ctr"/>
                      <a:r>
                        <a:rPr lang="fr-CA" sz="1100" dirty="0"/>
                        <a:t>Catégories /Niveaux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/>
                        <a:t>Objectif principal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2807">
                <a:tc>
                  <a:txBody>
                    <a:bodyPr/>
                    <a:lstStyle/>
                    <a:p>
                      <a:r>
                        <a:rPr lang="fr-CA" sz="1400" b="1" dirty="0">
                          <a:solidFill>
                            <a:srgbClr val="FFFF00"/>
                          </a:solidFill>
                        </a:rPr>
                        <a:t>Les </a:t>
                      </a:r>
                      <a:r>
                        <a:rPr lang="fr-CA" sz="1400" b="1" dirty="0" smtClean="0">
                          <a:solidFill>
                            <a:srgbClr val="FFFF00"/>
                          </a:solidFill>
                        </a:rPr>
                        <a:t>éclaireurs</a:t>
                      </a:r>
                      <a:endParaRPr lang="fr-CA" sz="1400" b="1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CA" sz="1000" dirty="0"/>
                        <a:t>4</a:t>
                      </a:r>
                      <a:r>
                        <a:rPr lang="en-CA" sz="1000" baseline="0" dirty="0"/>
                        <a:t> à 5 </a:t>
                      </a:r>
                      <a:r>
                        <a:rPr lang="en-CA" sz="1000" baseline="0" dirty="0" err="1"/>
                        <a:t>ans</a:t>
                      </a:r>
                      <a:endParaRPr lang="en-CA" sz="1000" baseline="0" dirty="0"/>
                    </a:p>
                    <a:p>
                      <a:endParaRPr lang="en-CA" sz="100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1 </a:t>
                      </a:r>
                      <a:r>
                        <a:rPr lang="en-CA" sz="1000" baseline="0" dirty="0"/>
                        <a:t>(4ans)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2 </a:t>
                      </a:r>
                      <a:r>
                        <a:rPr lang="en-CA" sz="1000" baseline="0" dirty="0"/>
                        <a:t>(5ans)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none" dirty="0">
                          <a:solidFill>
                            <a:schemeClr val="tx1"/>
                          </a:solidFill>
                          <a:effectLst/>
                        </a:rPr>
                        <a:t>Explorer</a:t>
                      </a:r>
                      <a:r>
                        <a:rPr lang="en-CA" sz="1400" b="1" u="non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400" b="1" u="none" baseline="0" dirty="0" err="1">
                          <a:solidFill>
                            <a:schemeClr val="tx1"/>
                          </a:solidFill>
                          <a:effectLst/>
                        </a:rPr>
                        <a:t>l’environement</a:t>
                      </a:r>
                      <a:r>
                        <a:rPr lang="en-CA" sz="1400" b="1" u="non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400" b="1" u="none" baseline="0" dirty="0" err="1">
                          <a:solidFill>
                            <a:schemeClr val="tx1"/>
                          </a:solidFill>
                          <a:effectLst/>
                        </a:rPr>
                        <a:t>athlétique</a:t>
                      </a:r>
                      <a:endParaRPr lang="fr-CA" sz="1400" b="1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b="0" i="1" dirty="0">
                          <a:effectLst/>
                        </a:rPr>
                        <a:t>           </a:t>
                      </a:r>
                      <a:r>
                        <a:rPr lang="fr-CA" sz="1000" b="0" i="1" dirty="0" smtClean="0">
                          <a:effectLst/>
                        </a:rPr>
                        <a:t>    </a:t>
                      </a:r>
                      <a:r>
                        <a:rPr lang="fr-CA" sz="1200" b="0" i="1" dirty="0">
                          <a:effectLst/>
                        </a:rPr>
                        <a:t>Apprentissage </a:t>
                      </a:r>
                      <a:r>
                        <a:rPr lang="fr-CA" sz="1200" b="0" i="1" dirty="0" smtClean="0">
                          <a:effectLst/>
                        </a:rPr>
                        <a:t>moteur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i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fr-CA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1" marR="5431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2910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Les</a:t>
                      </a:r>
                      <a:r>
                        <a:rPr lang="en-CA" sz="14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CA" sz="14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explorateurs</a:t>
                      </a:r>
                      <a:endParaRPr lang="en-CA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CA" sz="1000" dirty="0"/>
                        <a:t>6 à 7 </a:t>
                      </a:r>
                      <a:r>
                        <a:rPr lang="en-CA" sz="1000" dirty="0" err="1"/>
                        <a:t>ans</a:t>
                      </a:r>
                      <a:endParaRPr lang="en-CA" sz="1000" dirty="0"/>
                    </a:p>
                    <a:p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1</a:t>
                      </a:r>
                      <a:r>
                        <a:rPr lang="en-CA" sz="1000" dirty="0" smtClean="0"/>
                        <a:t> </a:t>
                      </a:r>
                      <a:r>
                        <a:rPr lang="en-CA" sz="1000" dirty="0"/>
                        <a:t>(6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2 </a:t>
                      </a:r>
                      <a:r>
                        <a:rPr lang="en-CA" sz="1000" dirty="0" smtClean="0"/>
                        <a:t>(7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S’amuser</a:t>
                      </a:r>
                      <a:r>
                        <a:rPr lang="fr-CA" sz="1400" b="1" baseline="0" dirty="0">
                          <a:effectLst/>
                        </a:rPr>
                        <a:t> grâce à l’athlétisme</a:t>
                      </a:r>
                      <a:r>
                        <a:rPr lang="fr-CA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i="1" dirty="0">
                          <a:effectLst/>
                        </a:rPr>
                        <a:t>           </a:t>
                      </a:r>
                      <a:r>
                        <a:rPr lang="fr-CA" sz="1200" i="1" dirty="0">
                          <a:effectLst/>
                        </a:rPr>
                        <a:t>    Éducation athlétique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54311" marR="54311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0151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6"/>
                          </a:solidFill>
                        </a:rPr>
                        <a:t>Les</a:t>
                      </a:r>
                      <a:r>
                        <a:rPr lang="en-CA" sz="14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CA" sz="1400" b="1" baseline="0" dirty="0" err="1" smtClean="0">
                          <a:solidFill>
                            <a:schemeClr val="accent6"/>
                          </a:solidFill>
                        </a:rPr>
                        <a:t>aventuriers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CA" sz="1000" dirty="0"/>
                        <a:t>8 </a:t>
                      </a:r>
                      <a:r>
                        <a:rPr lang="en-CA" sz="1000" dirty="0" err="1"/>
                        <a:t>à</a:t>
                      </a:r>
                      <a:r>
                        <a:rPr lang="en-CA" sz="1000" dirty="0"/>
                        <a:t> 9 </a:t>
                      </a:r>
                      <a:r>
                        <a:rPr lang="en-CA" sz="1000" dirty="0" err="1"/>
                        <a:t>ans</a:t>
                      </a:r>
                      <a:endParaRPr lang="en-CA" sz="1000" dirty="0"/>
                    </a:p>
                    <a:p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1</a:t>
                      </a:r>
                      <a:r>
                        <a:rPr lang="en-CA" sz="1000" dirty="0" smtClean="0"/>
                        <a:t> </a:t>
                      </a:r>
                      <a:r>
                        <a:rPr lang="en-CA" sz="1000" dirty="0"/>
                        <a:t>(8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2</a:t>
                      </a:r>
                      <a:r>
                        <a:rPr lang="en-CA" sz="1000" dirty="0" smtClean="0"/>
                        <a:t> </a:t>
                      </a:r>
                      <a:r>
                        <a:rPr lang="en-CA" sz="1000" dirty="0"/>
                        <a:t>(9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 err="1">
                          <a:solidFill>
                            <a:schemeClr val="dk1"/>
                          </a:solidFill>
                          <a:effectLst/>
                        </a:rPr>
                        <a:t>S’amuser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effectLst/>
                        </a:rPr>
                        <a:t> grâce à </a:t>
                      </a:r>
                      <a:r>
                        <a:rPr lang="en-CA" sz="1400" b="1" dirty="0" err="1" smtClean="0">
                          <a:solidFill>
                            <a:schemeClr val="dk1"/>
                          </a:solidFill>
                          <a:effectLst/>
                        </a:rPr>
                        <a:t>l’athlétisme</a:t>
                      </a:r>
                      <a:endParaRPr lang="fr-CA" sz="1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i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i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i="1" dirty="0" smtClean="0">
                          <a:effectLst/>
                        </a:rPr>
                        <a:t>Éducation athlétique 2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1" marR="54311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0151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B0F0"/>
                          </a:solidFill>
                        </a:rPr>
                        <a:t>Les </a:t>
                      </a:r>
                      <a:r>
                        <a:rPr lang="en-CA" sz="1400" b="1" dirty="0" err="1" smtClean="0">
                          <a:solidFill>
                            <a:srgbClr val="00B0F0"/>
                          </a:solidFill>
                        </a:rPr>
                        <a:t>persévérants</a:t>
                      </a:r>
                      <a:r>
                        <a:rPr lang="en-CA" sz="1400" b="1" baseline="0" dirty="0" smtClean="0">
                          <a:solidFill>
                            <a:srgbClr val="00B0F0"/>
                          </a:solidFill>
                        </a:rPr>
                        <a:t>                                               </a:t>
                      </a:r>
                      <a:r>
                        <a:rPr lang="en-CA" sz="1000" dirty="0" smtClean="0"/>
                        <a:t>10</a:t>
                      </a:r>
                      <a:r>
                        <a:rPr lang="en-CA" sz="1000" baseline="0" dirty="0" smtClean="0"/>
                        <a:t> </a:t>
                      </a:r>
                      <a:r>
                        <a:rPr lang="en-CA" sz="1000" baseline="0" dirty="0"/>
                        <a:t>à 11 </a:t>
                      </a:r>
                      <a:r>
                        <a:rPr lang="en-CA" sz="1000" baseline="0" dirty="0" err="1"/>
                        <a:t>ans</a:t>
                      </a:r>
                      <a:endParaRPr lang="en-CA" sz="1000" baseline="0" dirty="0"/>
                    </a:p>
                    <a:p>
                      <a:endParaRPr lang="en-CA" sz="100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1 </a:t>
                      </a:r>
                      <a:r>
                        <a:rPr lang="en-CA" sz="1000" baseline="0" dirty="0"/>
                        <a:t>(10 </a:t>
                      </a:r>
                      <a:r>
                        <a:rPr lang="en-CA" sz="1000" baseline="0" dirty="0" err="1"/>
                        <a:t>ans</a:t>
                      </a:r>
                      <a:r>
                        <a:rPr lang="en-CA" sz="1000" baseline="0" dirty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2  </a:t>
                      </a:r>
                      <a:r>
                        <a:rPr lang="en-CA" sz="1000" baseline="0" dirty="0"/>
                        <a:t>(11 </a:t>
                      </a:r>
                      <a:r>
                        <a:rPr lang="en-CA" sz="1000" baseline="0" dirty="0" err="1"/>
                        <a:t>ans</a:t>
                      </a:r>
                      <a:r>
                        <a:rPr lang="en-CA" sz="1000" baseline="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Apprendre</a:t>
                      </a:r>
                      <a:r>
                        <a:rPr lang="fr-CA" sz="1400" b="1" baseline="0" dirty="0">
                          <a:effectLst/>
                        </a:rPr>
                        <a:t> à s’entraîner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  </a:t>
                      </a:r>
                      <a:r>
                        <a:rPr lang="fr-CA" sz="1200" i="1" dirty="0">
                          <a:effectLst/>
                        </a:rPr>
                        <a:t>Formation </a:t>
                      </a:r>
                      <a:r>
                        <a:rPr lang="fr-CA" sz="1200" i="1" dirty="0" smtClean="0">
                          <a:effectLst/>
                        </a:rPr>
                        <a:t>Athlétique 1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1" marR="54311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3103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Les </a:t>
                      </a:r>
                      <a:r>
                        <a:rPr lang="en-CA" sz="1400" b="1" dirty="0" err="1" smtClean="0">
                          <a:solidFill>
                            <a:srgbClr val="FF0000"/>
                          </a:solidFill>
                        </a:rPr>
                        <a:t>conquérants</a:t>
                      </a: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CA" sz="1000" dirty="0" smtClean="0"/>
                        <a:t>12</a:t>
                      </a:r>
                      <a:r>
                        <a:rPr lang="en-CA" sz="1000" baseline="0" dirty="0" smtClean="0"/>
                        <a:t> à 13 </a:t>
                      </a:r>
                      <a:r>
                        <a:rPr lang="en-CA" sz="1000" baseline="0" dirty="0" err="1" smtClean="0"/>
                        <a:t>ans</a:t>
                      </a:r>
                      <a:endParaRPr lang="en-CA" sz="1000" dirty="0" smtClean="0"/>
                    </a:p>
                    <a:p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1 (12 </a:t>
                      </a:r>
                      <a:r>
                        <a:rPr lang="en-CA" sz="1000" baseline="0" dirty="0" err="1" smtClean="0"/>
                        <a:t>ans</a:t>
                      </a:r>
                      <a:r>
                        <a:rPr lang="en-CA" sz="1000" baseline="0" dirty="0" smtClean="0"/>
                        <a:t>)</a:t>
                      </a:r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2 (13 </a:t>
                      </a:r>
                      <a:r>
                        <a:rPr lang="en-CA" sz="1000" baseline="0" dirty="0" err="1" smtClean="0"/>
                        <a:t>ans</a:t>
                      </a:r>
                      <a:r>
                        <a:rPr lang="en-CA" sz="1000" baseline="0" dirty="0" smtClean="0"/>
                        <a:t>)</a:t>
                      </a:r>
                      <a:endParaRPr lang="en-CA" sz="10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err="1" smtClean="0"/>
                        <a:t>Apprendre</a:t>
                      </a:r>
                      <a:r>
                        <a:rPr lang="en-CA" sz="1400" b="1" baseline="0" dirty="0" smtClean="0"/>
                        <a:t> </a:t>
                      </a:r>
                      <a:r>
                        <a:rPr lang="en-CA" sz="1400" b="1" dirty="0" smtClean="0"/>
                        <a:t>à </a:t>
                      </a:r>
                      <a:r>
                        <a:rPr lang="en-CA" sz="1400" b="1" dirty="0" err="1"/>
                        <a:t>s’entraîner</a:t>
                      </a:r>
                      <a:endParaRPr lang="en-CA" sz="1400" b="1" dirty="0"/>
                    </a:p>
                    <a:p>
                      <a:endParaRPr lang="en-CA" sz="1000" b="0" dirty="0"/>
                    </a:p>
                    <a:p>
                      <a:r>
                        <a:rPr lang="en-CA" sz="1200" b="0" baseline="0" dirty="0"/>
                        <a:t> </a:t>
                      </a:r>
                      <a:r>
                        <a:rPr lang="en-CA" sz="1200" b="0" baseline="0" dirty="0" smtClean="0"/>
                        <a:t>               </a:t>
                      </a:r>
                      <a:r>
                        <a:rPr lang="en-CA" sz="1200" b="0" i="1" dirty="0" smtClean="0"/>
                        <a:t>Formation </a:t>
                      </a:r>
                      <a:r>
                        <a:rPr lang="en-CA" sz="1200" b="0" i="1" dirty="0" err="1" smtClean="0"/>
                        <a:t>Athlétique</a:t>
                      </a:r>
                      <a:r>
                        <a:rPr lang="en-CA" sz="1200" b="0" i="1" dirty="0" smtClean="0"/>
                        <a:t> 2</a:t>
                      </a:r>
                      <a:endParaRPr lang="fr-CA" sz="1200" b="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3507" y="568451"/>
            <a:ext cx="9857570" cy="750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CA" sz="40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du </a:t>
            </a:r>
            <a:r>
              <a:rPr lang="fr-CA" sz="4000" b="1" dirty="0" smtClean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carnet</a:t>
            </a:r>
            <a:r>
              <a:rPr lang="fr-CA" sz="4000" b="1" dirty="0" smtClean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0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Progression Athlétique</a:t>
            </a:r>
            <a:r>
              <a:rPr lang="fr-CA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74" y="5751427"/>
            <a:ext cx="939758" cy="9397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97" y="5544065"/>
            <a:ext cx="1380176" cy="10249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69" y="5436972"/>
            <a:ext cx="1268277" cy="11797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7" y="5395510"/>
            <a:ext cx="1482810" cy="13204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7" y="5436972"/>
            <a:ext cx="1235475" cy="12375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0" y="5544065"/>
            <a:ext cx="1391296" cy="1024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9540" y="1784914"/>
            <a:ext cx="10254205" cy="120032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CA" dirty="0"/>
              <a:t>Le </a:t>
            </a:r>
            <a:r>
              <a:rPr lang="fr-CA" dirty="0" smtClean="0"/>
              <a:t>carnet de progression </a:t>
            </a:r>
            <a:r>
              <a:rPr lang="fr-CA" dirty="0"/>
              <a:t>athlétique </a:t>
            </a:r>
            <a:r>
              <a:rPr lang="fr-CA" dirty="0" smtClean="0"/>
              <a:t>est </a:t>
            </a:r>
            <a:r>
              <a:rPr lang="fr-CA" dirty="0"/>
              <a:t>un outil créé spécifiquement </a:t>
            </a:r>
            <a:r>
              <a:rPr lang="fr-CA" dirty="0" smtClean="0"/>
              <a:t>pour accompagner les entraineurs, les animateurs, les éducateurs, les professeurs d’éducation physique dans </a:t>
            </a:r>
            <a:r>
              <a:rPr lang="fr-CA" dirty="0"/>
              <a:t>l’évaluation </a:t>
            </a:r>
            <a:r>
              <a:rPr lang="fr-CA" dirty="0" smtClean="0"/>
              <a:t>des gestes fondamentaux de l’athlétisme </a:t>
            </a:r>
            <a:r>
              <a:rPr lang="fr-CA" dirty="0"/>
              <a:t>des enfants de 4 à </a:t>
            </a:r>
            <a:r>
              <a:rPr lang="fr-CA" dirty="0" smtClean="0"/>
              <a:t>13.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Livret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contient les compétences acquises par l’enfant et il témoigne les progrès moteurs de celui-ci durant son cursus 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athlétique.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1" y="3618322"/>
            <a:ext cx="1032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: 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CA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carnet de progression </a:t>
            </a:r>
            <a:r>
              <a:rPr lang="en-CA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athlétique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vient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à la </a:t>
            </a:r>
            <a:r>
              <a:rPr lang="en-CA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planification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CA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activités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athlétiques</a:t>
            </a:r>
            <a:r>
              <a:rPr lang="en-CA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proposes par les clubs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61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659" y="512778"/>
            <a:ext cx="2274149" cy="619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CA" sz="3200" b="1" dirty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25" y="3346553"/>
            <a:ext cx="10148707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evitaliser le secteur initiation tout en proposant un outil de suivi, d’évaluation et de validation des progrès des enfants dans le domaine de l’habilité </a:t>
            </a:r>
            <a:r>
              <a:rPr lang="fr-C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motrice et des gestes fondamentaux de l’athlétisme. 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632" y="5751427"/>
            <a:ext cx="939758" cy="9397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4" y="5461685"/>
            <a:ext cx="1482410" cy="11052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58" y="5461685"/>
            <a:ext cx="1291604" cy="12171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14" y="5379307"/>
            <a:ext cx="1634524" cy="129951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13" y="5379307"/>
            <a:ext cx="1721949" cy="13233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38" y="5379307"/>
            <a:ext cx="1227118" cy="12521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7925" y="1308855"/>
            <a:ext cx="413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err="1" smtClean="0"/>
              <a:t>Valoriser</a:t>
            </a:r>
            <a:r>
              <a:rPr lang="en-CA" dirty="0" smtClean="0"/>
              <a:t> les </a:t>
            </a:r>
            <a:r>
              <a:rPr lang="en-CA" dirty="0" err="1" smtClean="0"/>
              <a:t>apprentissages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827925" y="1719180"/>
            <a:ext cx="468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err="1" smtClean="0"/>
              <a:t>Développer</a:t>
            </a:r>
            <a:r>
              <a:rPr lang="en-CA" dirty="0" smtClean="0"/>
              <a:t> </a:t>
            </a:r>
            <a:r>
              <a:rPr lang="en-CA" dirty="0" err="1" smtClean="0"/>
              <a:t>l’éducation</a:t>
            </a:r>
            <a:r>
              <a:rPr lang="en-CA" dirty="0" smtClean="0"/>
              <a:t> </a:t>
            </a:r>
            <a:r>
              <a:rPr lang="en-CA" dirty="0" err="1" smtClean="0"/>
              <a:t>motrice</a:t>
            </a:r>
            <a:r>
              <a:rPr lang="en-CA" dirty="0" smtClean="0"/>
              <a:t> et </a:t>
            </a:r>
            <a:r>
              <a:rPr lang="en-CA" dirty="0" err="1" smtClean="0"/>
              <a:t>athlétique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811830" y="2150796"/>
            <a:ext cx="610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S</a:t>
            </a:r>
            <a:r>
              <a:rPr lang="fr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uivre</a:t>
            </a:r>
            <a:r>
              <a:rPr lang="fr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mesurer les progrès individuels, valider les niveaux</a:t>
            </a:r>
            <a:endParaRPr lang="fr-CA" dirty="0"/>
          </a:p>
        </p:txBody>
      </p:sp>
      <p:sp>
        <p:nvSpPr>
          <p:cNvPr id="17" name="Rectangle 16"/>
          <p:cNvSpPr/>
          <p:nvPr/>
        </p:nvSpPr>
        <p:spPr>
          <a:xfrm>
            <a:off x="827925" y="2612108"/>
            <a:ext cx="617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Créer un lien important entre les parents, le club et l’enfant </a:t>
            </a:r>
            <a:endParaRPr lang="fr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82" y="631894"/>
            <a:ext cx="46989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catégories en </a:t>
            </a:r>
            <a:r>
              <a:rPr lang="fr-C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niveaux par catégorie </a:t>
            </a:r>
            <a:endParaRPr lang="fr-C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96" y="5696726"/>
            <a:ext cx="939758" cy="93975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31984" y="5238750"/>
            <a:ext cx="2040460" cy="102511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FFFF00"/>
                </a:solidFill>
              </a:rPr>
              <a:t>ÉCLAIREURS</a:t>
            </a:r>
          </a:p>
          <a:p>
            <a:pPr algn="ctr"/>
            <a:r>
              <a:rPr lang="en-CA" sz="1400" b="1" dirty="0" smtClean="0"/>
              <a:t>De 4 à 5 </a:t>
            </a:r>
            <a:r>
              <a:rPr lang="en-CA" sz="1400" b="1" dirty="0" err="1" smtClean="0"/>
              <a:t>ans</a:t>
            </a:r>
            <a:endParaRPr lang="fr-CA" sz="1400" b="1" dirty="0"/>
          </a:p>
        </p:txBody>
      </p:sp>
      <p:sp>
        <p:nvSpPr>
          <p:cNvPr id="16" name="Ellipse 15"/>
          <p:cNvSpPr/>
          <p:nvPr/>
        </p:nvSpPr>
        <p:spPr>
          <a:xfrm>
            <a:off x="2977049" y="4379101"/>
            <a:ext cx="1993419" cy="97186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FFC000"/>
                </a:solidFill>
              </a:rPr>
              <a:t>EXPLORATEURS</a:t>
            </a:r>
          </a:p>
          <a:p>
            <a:pPr algn="ctr"/>
            <a:r>
              <a:rPr lang="en-CA" sz="1400" b="1" dirty="0" smtClean="0"/>
              <a:t>De 6 à 7 </a:t>
            </a:r>
            <a:r>
              <a:rPr lang="en-CA" sz="1400" b="1" dirty="0" err="1" smtClean="0"/>
              <a:t>ans</a:t>
            </a:r>
            <a:endParaRPr lang="fr-CA" sz="1400" b="1" dirty="0"/>
          </a:p>
        </p:txBody>
      </p:sp>
      <p:sp>
        <p:nvSpPr>
          <p:cNvPr id="20" name="Ellipse 19"/>
          <p:cNvSpPr/>
          <p:nvPr/>
        </p:nvSpPr>
        <p:spPr>
          <a:xfrm>
            <a:off x="5033319" y="3319126"/>
            <a:ext cx="2036377" cy="9659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92D050"/>
                </a:solidFill>
              </a:rPr>
              <a:t>AVENTURIERS</a:t>
            </a:r>
          </a:p>
          <a:p>
            <a:pPr algn="ctr"/>
            <a:r>
              <a:rPr lang="en-CA" sz="1400" b="1" dirty="0" smtClean="0"/>
              <a:t>8 à 9 </a:t>
            </a:r>
            <a:r>
              <a:rPr lang="en-CA" sz="1400" b="1" dirty="0" err="1" smtClean="0"/>
              <a:t>ans</a:t>
            </a:r>
            <a:endParaRPr lang="fr-CA" sz="1400" b="1" dirty="0"/>
          </a:p>
        </p:txBody>
      </p:sp>
      <p:sp>
        <p:nvSpPr>
          <p:cNvPr id="21" name="Ellipse 20"/>
          <p:cNvSpPr/>
          <p:nvPr/>
        </p:nvSpPr>
        <p:spPr>
          <a:xfrm>
            <a:off x="7150443" y="2359606"/>
            <a:ext cx="2036618" cy="90868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0070C0"/>
                </a:solidFill>
              </a:rPr>
              <a:t>PERSÉVÉRANTS</a:t>
            </a:r>
          </a:p>
          <a:p>
            <a:pPr algn="ctr"/>
            <a:r>
              <a:rPr lang="en-CA" sz="1400" b="1" dirty="0" smtClean="0"/>
              <a:t>De 10 à 11 </a:t>
            </a:r>
            <a:r>
              <a:rPr lang="en-CA" sz="1400" b="1" dirty="0" err="1" smtClean="0"/>
              <a:t>ans</a:t>
            </a:r>
            <a:endParaRPr lang="fr-CA" sz="1400" b="1" dirty="0"/>
          </a:p>
        </p:txBody>
      </p:sp>
      <p:sp>
        <p:nvSpPr>
          <p:cNvPr id="22" name="Ellipse 21"/>
          <p:cNvSpPr/>
          <p:nvPr/>
        </p:nvSpPr>
        <p:spPr>
          <a:xfrm>
            <a:off x="9334581" y="1144184"/>
            <a:ext cx="1997016" cy="98759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FF0000"/>
                </a:solidFill>
              </a:rPr>
              <a:t>CONQUÉRANTS</a:t>
            </a:r>
          </a:p>
          <a:p>
            <a:pPr algn="ctr"/>
            <a:r>
              <a:rPr lang="en-CA" sz="1400" b="1" dirty="0" smtClean="0"/>
              <a:t>12 à 13 </a:t>
            </a:r>
            <a:r>
              <a:rPr lang="en-CA" sz="1400" b="1" dirty="0" err="1" smtClean="0"/>
              <a:t>ans</a:t>
            </a:r>
            <a:endParaRPr lang="fr-CA" sz="14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408248" y="5886450"/>
            <a:ext cx="1001702" cy="489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962525" y="4687855"/>
            <a:ext cx="1011867" cy="550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9354975" y="2417749"/>
            <a:ext cx="949669" cy="610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7034619" y="3594111"/>
            <a:ext cx="941749" cy="5829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7" y="4086559"/>
            <a:ext cx="1482410" cy="15569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40" y="3028074"/>
            <a:ext cx="1291604" cy="16310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30" y="2039852"/>
            <a:ext cx="1634524" cy="16310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6" y="1002535"/>
            <a:ext cx="1721949" cy="160637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44" y="35709"/>
            <a:ext cx="1227118" cy="137982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61282" y="1623998"/>
            <a:ext cx="283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bracelets</a:t>
            </a:r>
            <a:endParaRPr lang="fr-C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81" y="3028015"/>
            <a:ext cx="2401510" cy="344753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981" y="3180415"/>
            <a:ext cx="2401510" cy="3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0" grpId="0" animBg="1"/>
      <p:bldP spid="21" grpId="0" animBg="1"/>
      <p:bldP spid="2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9088"/>
              </p:ext>
            </p:extLst>
          </p:nvPr>
        </p:nvGraphicFramePr>
        <p:xfrm>
          <a:off x="1786898" y="345990"/>
          <a:ext cx="9920749" cy="48309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3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2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72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7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Catégories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Niveaux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kern="1200" dirty="0" err="1">
                          <a:solidFill>
                            <a:schemeClr val="tx1"/>
                          </a:solidFill>
                          <a:effectLst/>
                        </a:rPr>
                        <a:t>Objectifs</a:t>
                      </a:r>
                      <a:r>
                        <a:rPr lang="en-CA" sz="1100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kern="1200" dirty="0" err="1">
                          <a:solidFill>
                            <a:schemeClr val="tx1"/>
                          </a:solidFill>
                          <a:effectLst/>
                        </a:rPr>
                        <a:t>généraux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Habilités</a:t>
                      </a:r>
                      <a:r>
                        <a:rPr lang="en-CA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1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principales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2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Les </a:t>
                      </a:r>
                      <a:r>
                        <a:rPr lang="en-CA" sz="11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Eclaireurs</a:t>
                      </a:r>
                      <a:r>
                        <a:rPr lang="en-CA" sz="1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fr-CA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r>
                        <a:rPr lang="en-CA" sz="900" kern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900" kern="1200" dirty="0" err="1">
                          <a:solidFill>
                            <a:schemeClr val="tx1"/>
                          </a:solidFill>
                          <a:effectLst/>
                        </a:rPr>
                        <a:t>ans</a:t>
                      </a:r>
                      <a:r>
                        <a:rPr lang="en-CA" sz="900" kern="1200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CA" sz="9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  <a:r>
                        <a:rPr lang="en-CA" sz="9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Exploration </a:t>
                      </a: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de la coordination de base.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Équilibre</a:t>
                      </a: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, réaction, rythme, souplesse, extension corporelle</a:t>
                      </a:r>
                      <a:r>
                        <a:rPr lang="fr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, coordination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3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Les explorateurs</a:t>
                      </a:r>
                      <a:endParaRPr lang="fr-CA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kern="1200" dirty="0">
                          <a:solidFill>
                            <a:schemeClr val="tx1"/>
                          </a:solidFill>
                          <a:effectLst/>
                        </a:rPr>
                        <a:t>6-7 ans                            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1</a:t>
                      </a: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2</a:t>
                      </a: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Développement </a:t>
                      </a: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de la coordination globale.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Équilibre</a:t>
                      </a: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, course rythmée, coordination bras-jambe,  lancer ciblé, lancer sans élan. 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Les</a:t>
                      </a:r>
                      <a:r>
                        <a:rPr lang="en-CA" sz="1100" b="1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100" b="1" kern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observateurs</a:t>
                      </a:r>
                      <a:endParaRPr lang="fr-CA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tx1"/>
                          </a:solidFill>
                          <a:effectLst/>
                        </a:rPr>
                        <a:t>8-9 </a:t>
                      </a:r>
                      <a:r>
                        <a:rPr lang="en-CA" sz="900" kern="1200" dirty="0" err="1">
                          <a:solidFill>
                            <a:schemeClr val="tx1"/>
                          </a:solidFill>
                          <a:effectLst/>
                        </a:rPr>
                        <a:t>ans</a:t>
                      </a:r>
                      <a:r>
                        <a:rPr lang="en-CA" sz="9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1</a:t>
                      </a: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2</a:t>
                      </a: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Formes </a:t>
                      </a: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de base courir, sauter, lancer.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90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Développement</a:t>
                      </a:r>
                      <a:r>
                        <a:rPr lang="en-CA" sz="9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90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harmonieux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autour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aptitudes physiques de base,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axé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 la coordination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générale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sous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toutes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formes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</a:rPr>
                        <a:t>Bondissements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, la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</a:rPr>
                        <a:t>capacité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</a:rPr>
                        <a:t>d’accélération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, lancer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</a:rPr>
                        <a:t>en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 rotation, course avec obstacles,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</a:rPr>
                        <a:t>transfère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 de force.</a:t>
                      </a: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kern="1200" dirty="0">
                          <a:solidFill>
                            <a:schemeClr val="tx1"/>
                          </a:solidFill>
                          <a:effectLst/>
                        </a:rPr>
                        <a:t>Les </a:t>
                      </a:r>
                      <a:r>
                        <a:rPr lang="en-CA" sz="11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aventuriers</a:t>
                      </a:r>
                      <a:endParaRPr lang="fr-CA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b="1" kern="1200" dirty="0">
                          <a:solidFill>
                            <a:schemeClr val="tx1"/>
                          </a:solidFill>
                          <a:effectLst/>
                        </a:rPr>
                        <a:t>10-11 </a:t>
                      </a:r>
                      <a:r>
                        <a:rPr lang="en-CA" sz="900" b="1" kern="1200" dirty="0" err="1">
                          <a:solidFill>
                            <a:schemeClr val="tx1"/>
                          </a:solidFill>
                          <a:effectLst/>
                        </a:rPr>
                        <a:t>ans</a:t>
                      </a:r>
                      <a:endParaRPr lang="fr-CA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900" kern="12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2  </a:t>
                      </a:r>
                      <a:r>
                        <a:rPr lang="en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9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</a:t>
                      </a:r>
                      <a:endParaRPr lang="en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CA" sz="9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900" kern="1200" dirty="0" smtClean="0">
                          <a:solidFill>
                            <a:schemeClr val="bg1"/>
                          </a:solidFill>
                          <a:effectLst/>
                        </a:rPr>
                        <a:t>Forme </a:t>
                      </a: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de base de l’athlétisme,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900" kern="1200" dirty="0">
                          <a:solidFill>
                            <a:schemeClr val="bg1"/>
                          </a:solidFill>
                          <a:effectLst/>
                        </a:rPr>
                        <a:t>Exploration des </a:t>
                      </a:r>
                      <a:r>
                        <a:rPr lang="en-CA" sz="900" kern="1200" dirty="0" err="1">
                          <a:solidFill>
                            <a:schemeClr val="bg1"/>
                          </a:solidFill>
                          <a:effectLst/>
                        </a:rPr>
                        <a:t>gestes</a:t>
                      </a:r>
                      <a:r>
                        <a:rPr lang="en-CA" sz="900" kern="1200" dirty="0">
                          <a:solidFill>
                            <a:schemeClr val="bg1"/>
                          </a:solidFill>
                          <a:effectLst/>
                        </a:rPr>
                        <a:t> techniques du </a:t>
                      </a:r>
                      <a:r>
                        <a:rPr lang="en-CA" sz="900" kern="1200" dirty="0" err="1">
                          <a:solidFill>
                            <a:schemeClr val="bg1"/>
                          </a:solidFill>
                          <a:effectLst/>
                        </a:rPr>
                        <a:t>registre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CA" sz="900" kern="1200" baseline="0" dirty="0" err="1">
                          <a:solidFill>
                            <a:schemeClr val="bg1"/>
                          </a:solidFill>
                          <a:effectLst/>
                        </a:rPr>
                        <a:t>l’athlétisme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900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Préparation</a:t>
                      </a:r>
                      <a:r>
                        <a:rPr lang="en-CA" sz="9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aux rencontres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Course rapide</a:t>
                      </a:r>
                      <a:r>
                        <a:rPr lang="fr-CA" sz="900" kern="1200" baseline="0" dirty="0">
                          <a:solidFill>
                            <a:schemeClr val="bg1"/>
                          </a:solidFill>
                          <a:effectLst/>
                        </a:rPr>
                        <a:t> rythmée</a:t>
                      </a:r>
                      <a:r>
                        <a:rPr lang="fr-CA" sz="900" kern="1200" dirty="0">
                          <a:solidFill>
                            <a:schemeClr val="bg1"/>
                          </a:solidFill>
                          <a:effectLst/>
                        </a:rPr>
                        <a:t>, saut vers le haut, lancer transversal / poussée après élan,</a:t>
                      </a:r>
                      <a:endParaRPr lang="fr-CA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900" kern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44662"/>
              </p:ext>
            </p:extLst>
          </p:nvPr>
        </p:nvGraphicFramePr>
        <p:xfrm>
          <a:off x="1780340" y="5107459"/>
          <a:ext cx="9927307" cy="1082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6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3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66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82471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tx1"/>
                          </a:solidFill>
                        </a:rPr>
                        <a:t>Les </a:t>
                      </a:r>
                      <a:r>
                        <a:rPr lang="en-CA" sz="1100" dirty="0" err="1" smtClean="0">
                          <a:solidFill>
                            <a:schemeClr val="tx1"/>
                          </a:solidFill>
                        </a:rPr>
                        <a:t>conquérants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CA" sz="900" dirty="0">
                          <a:solidFill>
                            <a:schemeClr val="tx1"/>
                          </a:solidFill>
                        </a:rPr>
                        <a:t>12-13 </a:t>
                      </a:r>
                      <a:r>
                        <a:rPr lang="en-CA" sz="900" dirty="0" err="1">
                          <a:solidFill>
                            <a:schemeClr val="tx1"/>
                          </a:solidFill>
                        </a:rPr>
                        <a:t>ans</a:t>
                      </a:r>
                      <a:endParaRPr lang="fr-CA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900" dirty="0">
                          <a:solidFill>
                            <a:schemeClr val="bg1"/>
                          </a:solidFill>
                        </a:rPr>
                        <a:t>       </a:t>
                      </a:r>
                    </a:p>
                    <a:p>
                      <a:pPr algn="ctr"/>
                      <a:r>
                        <a:rPr lang="en-CA" sz="900" dirty="0">
                          <a:solidFill>
                            <a:schemeClr val="bg1"/>
                          </a:solidFill>
                        </a:rPr>
                        <a:t>      </a:t>
                      </a:r>
                      <a:endParaRPr lang="en-CA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9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900" b="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sz="900" b="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CA" sz="9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CA" sz="900" b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CA" sz="900" b="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sz="900" b="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fr-CA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900" b="0" i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CA" sz="900" b="0" i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900" b="0" i="1" dirty="0" err="1" smtClean="0">
                          <a:solidFill>
                            <a:schemeClr val="bg1"/>
                          </a:solidFill>
                        </a:rPr>
                        <a:t>Découverte</a:t>
                      </a:r>
                      <a:r>
                        <a:rPr lang="en-CA" sz="900" b="0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900" b="0" i="1" dirty="0">
                          <a:solidFill>
                            <a:schemeClr val="bg1"/>
                          </a:solidFill>
                        </a:rPr>
                        <a:t>des </a:t>
                      </a:r>
                      <a:r>
                        <a:rPr lang="en-CA" sz="900" b="0" i="1" dirty="0" err="1">
                          <a:solidFill>
                            <a:schemeClr val="bg1"/>
                          </a:solidFill>
                        </a:rPr>
                        <a:t>gestuelles</a:t>
                      </a:r>
                      <a:r>
                        <a:rPr lang="en-CA" sz="900" b="0" i="1" baseline="0" dirty="0">
                          <a:solidFill>
                            <a:schemeClr val="bg1"/>
                          </a:solidFill>
                        </a:rPr>
                        <a:t> techniques des courses, </a:t>
                      </a:r>
                      <a:r>
                        <a:rPr lang="en-CA" sz="900" b="0" i="1" baseline="0" dirty="0" err="1">
                          <a:solidFill>
                            <a:schemeClr val="bg1"/>
                          </a:solidFill>
                        </a:rPr>
                        <a:t>Sauts</a:t>
                      </a:r>
                      <a:r>
                        <a:rPr lang="en-CA" sz="900" b="0" i="1" baseline="0" dirty="0">
                          <a:solidFill>
                            <a:schemeClr val="bg1"/>
                          </a:solidFill>
                        </a:rPr>
                        <a:t> et Lancers.                  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900" b="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sz="900" b="0" i="1" dirty="0" err="1">
                          <a:solidFill>
                            <a:schemeClr val="bg1"/>
                          </a:solidFill>
                        </a:rPr>
                        <a:t>Préparation</a:t>
                      </a:r>
                      <a:r>
                        <a:rPr lang="en-CA" sz="900" b="0" i="1" baseline="0" dirty="0">
                          <a:solidFill>
                            <a:schemeClr val="bg1"/>
                          </a:solidFill>
                        </a:rPr>
                        <a:t> aux </a:t>
                      </a:r>
                      <a:r>
                        <a:rPr lang="en-CA" sz="900" b="0" i="1" baseline="0" dirty="0" err="1">
                          <a:solidFill>
                            <a:schemeClr val="bg1"/>
                          </a:solidFill>
                        </a:rPr>
                        <a:t>compétitions</a:t>
                      </a:r>
                      <a:endParaRPr lang="fr-CA" sz="9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b="0" kern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b="0" kern="1200" dirty="0">
                          <a:solidFill>
                            <a:schemeClr val="bg1"/>
                          </a:solidFill>
                          <a:effectLst/>
                        </a:rPr>
                        <a:t>Course de</a:t>
                      </a:r>
                      <a:r>
                        <a:rPr lang="fr-CA" sz="900" b="0" kern="1200" baseline="0" dirty="0">
                          <a:solidFill>
                            <a:schemeClr val="bg1"/>
                          </a:solidFill>
                          <a:effectLst/>
                        </a:rPr>
                        <a:t> haies</a:t>
                      </a:r>
                      <a:r>
                        <a:rPr lang="fr-CA" sz="900" b="0" kern="1200" dirty="0">
                          <a:solidFill>
                            <a:schemeClr val="bg1"/>
                          </a:solidFill>
                          <a:effectLst/>
                        </a:rPr>
                        <a:t>, saut en hauteur, lancer en ligne avec élan, lancer en rotation,</a:t>
                      </a:r>
                      <a:r>
                        <a:rPr lang="fr-CA" sz="900" b="0" kern="1200" baseline="0" dirty="0">
                          <a:solidFill>
                            <a:schemeClr val="bg1"/>
                          </a:solidFill>
                          <a:effectLst/>
                        </a:rPr>
                        <a:t> course de vitesse,</a:t>
                      </a:r>
                      <a:endParaRPr lang="fr-CA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fr-CA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8" y="738892"/>
            <a:ext cx="721174" cy="9473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2" y="2001566"/>
            <a:ext cx="615759" cy="8328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8" y="2960218"/>
            <a:ext cx="773955" cy="911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2" y="3942807"/>
            <a:ext cx="953279" cy="9830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7" y="5145608"/>
            <a:ext cx="610439" cy="927111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53861"/>
              </p:ext>
            </p:extLst>
          </p:nvPr>
        </p:nvGraphicFramePr>
        <p:xfrm>
          <a:off x="1243200" y="340880"/>
          <a:ext cx="4729232" cy="5841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4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883">
                <a:tc>
                  <a:txBody>
                    <a:bodyPr/>
                    <a:lstStyle/>
                    <a:p>
                      <a:pPr algn="ctr"/>
                      <a:r>
                        <a:rPr lang="fr-CA" sz="1100" dirty="0"/>
                        <a:t>Catégories /Niveaux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dirty="0"/>
                        <a:t>Objectif principal</a:t>
                      </a:r>
                    </a:p>
                    <a:p>
                      <a:pPr algn="ctr"/>
                      <a:endParaRPr lang="fr-CA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4151">
                <a:tc>
                  <a:txBody>
                    <a:bodyPr/>
                    <a:lstStyle/>
                    <a:p>
                      <a:r>
                        <a:rPr lang="fr-CA" sz="1400" b="1" dirty="0">
                          <a:solidFill>
                            <a:srgbClr val="FFFF00"/>
                          </a:solidFill>
                        </a:rPr>
                        <a:t>Les </a:t>
                      </a:r>
                      <a:r>
                        <a:rPr lang="fr-CA" sz="1400" b="1" dirty="0" smtClean="0">
                          <a:solidFill>
                            <a:srgbClr val="FFFF00"/>
                          </a:solidFill>
                        </a:rPr>
                        <a:t>éclaireurs</a:t>
                      </a:r>
                      <a:endParaRPr lang="fr-CA" sz="1400" b="1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CA" sz="1000" dirty="0"/>
                        <a:t>4</a:t>
                      </a:r>
                      <a:r>
                        <a:rPr lang="en-CA" sz="1000" baseline="0" dirty="0"/>
                        <a:t> à 5 </a:t>
                      </a:r>
                      <a:r>
                        <a:rPr lang="en-CA" sz="1000" baseline="0" dirty="0" err="1"/>
                        <a:t>ans</a:t>
                      </a:r>
                      <a:endParaRPr lang="en-CA" sz="1000" baseline="0" dirty="0"/>
                    </a:p>
                    <a:p>
                      <a:endParaRPr lang="en-CA" sz="100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1 </a:t>
                      </a:r>
                      <a:r>
                        <a:rPr lang="en-CA" sz="1000" baseline="0" dirty="0"/>
                        <a:t>(4ans)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2 </a:t>
                      </a:r>
                      <a:r>
                        <a:rPr lang="en-CA" sz="1000" baseline="0" dirty="0"/>
                        <a:t>(5ans)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none" dirty="0">
                          <a:solidFill>
                            <a:schemeClr val="tx1"/>
                          </a:solidFill>
                          <a:effectLst/>
                        </a:rPr>
                        <a:t>Explorer</a:t>
                      </a:r>
                      <a:r>
                        <a:rPr lang="en-CA" sz="1400" b="1" u="non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400" b="1" u="none" baseline="0" dirty="0" err="1">
                          <a:solidFill>
                            <a:schemeClr val="tx1"/>
                          </a:solidFill>
                          <a:effectLst/>
                        </a:rPr>
                        <a:t>l’environement</a:t>
                      </a:r>
                      <a:r>
                        <a:rPr lang="en-CA" sz="1400" b="1" u="non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400" b="1" u="none" baseline="0" dirty="0" err="1">
                          <a:solidFill>
                            <a:schemeClr val="tx1"/>
                          </a:solidFill>
                          <a:effectLst/>
                        </a:rPr>
                        <a:t>athlétique</a:t>
                      </a:r>
                      <a:endParaRPr lang="fr-CA" sz="1400" b="1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b="0" i="1" dirty="0">
                          <a:effectLst/>
                        </a:rPr>
                        <a:t>           </a:t>
                      </a:r>
                      <a:r>
                        <a:rPr lang="fr-CA" sz="1000" b="0" i="1" dirty="0" smtClean="0">
                          <a:effectLst/>
                        </a:rPr>
                        <a:t>    </a:t>
                      </a:r>
                      <a:r>
                        <a:rPr lang="fr-CA" sz="1200" b="0" i="1" dirty="0">
                          <a:effectLst/>
                        </a:rPr>
                        <a:t>Apprentissage moteur</a:t>
                      </a:r>
                      <a:endParaRPr lang="fr-CA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1" marR="5431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0346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Les</a:t>
                      </a:r>
                      <a:r>
                        <a:rPr lang="en-CA" sz="14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CA" sz="14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explorateurs</a:t>
                      </a:r>
                      <a:endParaRPr lang="en-CA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CA" sz="1000" dirty="0"/>
                        <a:t>6 à 7 </a:t>
                      </a:r>
                      <a:r>
                        <a:rPr lang="en-CA" sz="1000" dirty="0" err="1"/>
                        <a:t>ans</a:t>
                      </a:r>
                      <a:endParaRPr lang="en-CA" sz="1000" dirty="0"/>
                    </a:p>
                    <a:p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1</a:t>
                      </a:r>
                      <a:r>
                        <a:rPr lang="en-CA" sz="1000" dirty="0" smtClean="0"/>
                        <a:t> </a:t>
                      </a:r>
                      <a:r>
                        <a:rPr lang="en-CA" sz="1000" dirty="0"/>
                        <a:t>(6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2 </a:t>
                      </a:r>
                      <a:r>
                        <a:rPr lang="en-CA" sz="1000" dirty="0" smtClean="0"/>
                        <a:t>(7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S’amuser</a:t>
                      </a:r>
                      <a:r>
                        <a:rPr lang="fr-CA" sz="1400" b="1" baseline="0" dirty="0">
                          <a:effectLst/>
                        </a:rPr>
                        <a:t> grâce à l’athlétisme</a:t>
                      </a:r>
                      <a:r>
                        <a:rPr lang="fr-CA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i="1" dirty="0">
                          <a:effectLst/>
                        </a:rPr>
                        <a:t>           </a:t>
                      </a:r>
                      <a:r>
                        <a:rPr lang="fr-CA" sz="1200" i="1" dirty="0">
                          <a:effectLst/>
                        </a:rPr>
                        <a:t>    Éducation athlétique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54311" marR="54311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8541"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chemeClr val="accent6"/>
                          </a:solidFill>
                        </a:rPr>
                        <a:t>Les</a:t>
                      </a:r>
                      <a:r>
                        <a:rPr lang="en-CA" sz="1400" b="1" baseline="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CA" sz="1400" b="1" baseline="0" dirty="0" err="1" smtClean="0">
                          <a:solidFill>
                            <a:schemeClr val="accent6"/>
                          </a:solidFill>
                        </a:rPr>
                        <a:t>aventuriers</a:t>
                      </a:r>
                      <a:endParaRPr lang="en-CA" sz="1400" b="1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CA" sz="1000" dirty="0"/>
                        <a:t>8 </a:t>
                      </a:r>
                      <a:r>
                        <a:rPr lang="en-CA" sz="1000" dirty="0" err="1"/>
                        <a:t>à</a:t>
                      </a:r>
                      <a:r>
                        <a:rPr lang="en-CA" sz="1000" dirty="0"/>
                        <a:t> 9 </a:t>
                      </a:r>
                      <a:r>
                        <a:rPr lang="en-CA" sz="1000" dirty="0" err="1"/>
                        <a:t>ans</a:t>
                      </a:r>
                      <a:endParaRPr lang="en-CA" sz="1000" dirty="0"/>
                    </a:p>
                    <a:p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1</a:t>
                      </a:r>
                      <a:r>
                        <a:rPr lang="en-CA" sz="1000" dirty="0" smtClean="0"/>
                        <a:t> </a:t>
                      </a:r>
                      <a:r>
                        <a:rPr lang="en-CA" sz="1000" dirty="0"/>
                        <a:t>(8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2</a:t>
                      </a:r>
                      <a:r>
                        <a:rPr lang="en-CA" sz="1000" dirty="0" smtClean="0"/>
                        <a:t> </a:t>
                      </a:r>
                      <a:r>
                        <a:rPr lang="en-CA" sz="1000" dirty="0"/>
                        <a:t>(9 </a:t>
                      </a:r>
                      <a:r>
                        <a:rPr lang="en-CA" sz="1000" dirty="0" err="1"/>
                        <a:t>ans</a:t>
                      </a:r>
                      <a:r>
                        <a:rPr lang="en-CA" sz="100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 err="1">
                          <a:solidFill>
                            <a:schemeClr val="dk1"/>
                          </a:solidFill>
                          <a:effectLst/>
                        </a:rPr>
                        <a:t>S’amuser</a:t>
                      </a:r>
                      <a:r>
                        <a:rPr lang="en-CA" sz="1400" b="1" dirty="0">
                          <a:solidFill>
                            <a:schemeClr val="dk1"/>
                          </a:solidFill>
                          <a:effectLst/>
                        </a:rPr>
                        <a:t> grâce à </a:t>
                      </a:r>
                      <a:r>
                        <a:rPr lang="en-CA" sz="1400" b="1" dirty="0" err="1" smtClean="0">
                          <a:solidFill>
                            <a:schemeClr val="dk1"/>
                          </a:solidFill>
                          <a:effectLst/>
                        </a:rPr>
                        <a:t>l’athlétisme</a:t>
                      </a:r>
                      <a:endParaRPr lang="fr-CA" sz="1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i="1" dirty="0" smtClean="0">
                          <a:effectLst/>
                        </a:rPr>
                        <a:t>  Éducation athlétique 2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1" marR="54311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6184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00B0F0"/>
                          </a:solidFill>
                        </a:rPr>
                        <a:t>Les </a:t>
                      </a:r>
                      <a:r>
                        <a:rPr lang="en-CA" sz="1400" b="1" dirty="0" err="1" smtClean="0">
                          <a:solidFill>
                            <a:srgbClr val="00B0F0"/>
                          </a:solidFill>
                        </a:rPr>
                        <a:t>persévérants</a:t>
                      </a:r>
                      <a:endParaRPr lang="en-CA" sz="1400" b="1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CA" sz="1000" dirty="0"/>
                        <a:t>10</a:t>
                      </a:r>
                      <a:r>
                        <a:rPr lang="en-CA" sz="1000" baseline="0" dirty="0"/>
                        <a:t> à 11 </a:t>
                      </a:r>
                      <a:r>
                        <a:rPr lang="en-CA" sz="1000" baseline="0" dirty="0" err="1"/>
                        <a:t>ans</a:t>
                      </a:r>
                      <a:endParaRPr lang="en-CA" sz="1000" baseline="0" dirty="0"/>
                    </a:p>
                    <a:p>
                      <a:endParaRPr lang="en-CA" sz="100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1 </a:t>
                      </a:r>
                      <a:r>
                        <a:rPr lang="en-CA" sz="1000" baseline="0" dirty="0"/>
                        <a:t>(10 </a:t>
                      </a:r>
                      <a:r>
                        <a:rPr lang="en-CA" sz="1000" baseline="0" dirty="0" err="1"/>
                        <a:t>ans</a:t>
                      </a:r>
                      <a:r>
                        <a:rPr lang="en-CA" sz="1000" baseline="0" dirty="0"/>
                        <a:t>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baseline="0" dirty="0" err="1" smtClean="0"/>
                        <a:t>Niveau</a:t>
                      </a:r>
                      <a:r>
                        <a:rPr lang="en-CA" sz="1000" baseline="0" dirty="0" smtClean="0"/>
                        <a:t> 2  </a:t>
                      </a:r>
                      <a:r>
                        <a:rPr lang="en-CA" sz="1000" baseline="0" dirty="0"/>
                        <a:t>(11 </a:t>
                      </a:r>
                      <a:r>
                        <a:rPr lang="en-CA" sz="1000" baseline="0" dirty="0" err="1"/>
                        <a:t>ans</a:t>
                      </a:r>
                      <a:r>
                        <a:rPr lang="en-CA" sz="1000" baseline="0" dirty="0"/>
                        <a:t>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Apprendre</a:t>
                      </a:r>
                      <a:r>
                        <a:rPr lang="fr-CA" sz="1400" b="1" baseline="0" dirty="0">
                          <a:effectLst/>
                        </a:rPr>
                        <a:t> à s’entraîner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  </a:t>
                      </a:r>
                      <a:r>
                        <a:rPr lang="fr-CA" sz="1200" i="1" dirty="0">
                          <a:effectLst/>
                        </a:rPr>
                        <a:t>Formation </a:t>
                      </a:r>
                      <a:r>
                        <a:rPr lang="fr-CA" sz="1200" i="1" dirty="0" smtClean="0">
                          <a:effectLst/>
                        </a:rPr>
                        <a:t>Athlétique 1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1" marR="54311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7206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rgbClr val="FF0000"/>
                          </a:solidFill>
                        </a:rPr>
                        <a:t>Les </a:t>
                      </a:r>
                      <a:r>
                        <a:rPr lang="en-CA" sz="1400" b="1" dirty="0" err="1" smtClean="0">
                          <a:solidFill>
                            <a:srgbClr val="FF0000"/>
                          </a:solidFill>
                        </a:rPr>
                        <a:t>conquérants</a:t>
                      </a: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CA" sz="1000" dirty="0" smtClean="0"/>
                        <a:t>12</a:t>
                      </a:r>
                      <a:r>
                        <a:rPr lang="en-CA" sz="1000" baseline="0" dirty="0" smtClean="0"/>
                        <a:t> à 13 </a:t>
                      </a:r>
                      <a:r>
                        <a:rPr lang="en-CA" sz="1000" baseline="0" dirty="0" err="1" smtClean="0"/>
                        <a:t>ans</a:t>
                      </a:r>
                      <a:endParaRPr lang="en-CA" sz="1000" dirty="0" smtClean="0"/>
                    </a:p>
                    <a:p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1 (12 </a:t>
                      </a:r>
                      <a:r>
                        <a:rPr lang="en-CA" sz="1000" baseline="0" dirty="0" err="1" smtClean="0"/>
                        <a:t>ans</a:t>
                      </a:r>
                      <a:r>
                        <a:rPr lang="en-CA" sz="1000" baseline="0" dirty="0" smtClean="0"/>
                        <a:t>)</a:t>
                      </a:r>
                      <a:endParaRPr lang="en-CA" sz="10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CA" sz="1000" dirty="0" err="1" smtClean="0"/>
                        <a:t>Niveau</a:t>
                      </a:r>
                      <a:r>
                        <a:rPr lang="en-CA" sz="1000" baseline="0" dirty="0" smtClean="0"/>
                        <a:t> 2 (13 </a:t>
                      </a:r>
                      <a:r>
                        <a:rPr lang="en-CA" sz="1000" baseline="0" dirty="0" err="1" smtClean="0"/>
                        <a:t>ans</a:t>
                      </a:r>
                      <a:r>
                        <a:rPr lang="en-CA" sz="1000" baseline="0" dirty="0" smtClean="0"/>
                        <a:t>)</a:t>
                      </a:r>
                      <a:endParaRPr lang="en-CA" sz="10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err="1" smtClean="0"/>
                        <a:t>Apprendre</a:t>
                      </a:r>
                      <a:r>
                        <a:rPr lang="en-CA" sz="1400" b="1" dirty="0" smtClean="0"/>
                        <a:t> </a:t>
                      </a:r>
                      <a:r>
                        <a:rPr lang="en-CA" sz="1400" b="1" dirty="0"/>
                        <a:t>à </a:t>
                      </a:r>
                      <a:r>
                        <a:rPr lang="en-CA" sz="1400" b="1" dirty="0" err="1"/>
                        <a:t>s’entraîner</a:t>
                      </a:r>
                      <a:endParaRPr lang="en-CA" sz="1400" b="1" dirty="0"/>
                    </a:p>
                    <a:p>
                      <a:endParaRPr lang="en-CA" sz="1000" b="0" dirty="0"/>
                    </a:p>
                    <a:p>
                      <a:r>
                        <a:rPr lang="en-CA" sz="1200" b="0" baseline="0" dirty="0"/>
                        <a:t> </a:t>
                      </a:r>
                      <a:r>
                        <a:rPr lang="en-CA" sz="1200" b="0" baseline="0" dirty="0" smtClean="0"/>
                        <a:t>               </a:t>
                      </a:r>
                      <a:r>
                        <a:rPr lang="en-CA" sz="1200" b="0" i="1" dirty="0" smtClean="0"/>
                        <a:t>Formation </a:t>
                      </a:r>
                      <a:r>
                        <a:rPr lang="en-CA" sz="1200" b="0" i="1" dirty="0" err="1" smtClean="0"/>
                        <a:t>Athlétique</a:t>
                      </a:r>
                      <a:r>
                        <a:rPr lang="en-CA" sz="1200" b="0" i="1" dirty="0" smtClean="0"/>
                        <a:t> 2</a:t>
                      </a:r>
                      <a:endParaRPr lang="fr-CA" sz="1200" b="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4444" y="492398"/>
            <a:ext cx="9216457" cy="224676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/>
              <a:t> </a:t>
            </a:r>
          </a:p>
          <a:p>
            <a:r>
              <a:rPr lang="fr-CA" sz="1400" b="1" u="sng" dirty="0"/>
              <a:t>Nous proposons plutôt une évaluation formative des habiletés </a:t>
            </a:r>
            <a:r>
              <a:rPr lang="fr-CA" sz="1400" dirty="0"/>
              <a:t>qui s’intègre davantage au curriculum enseigné. En lien avec cette proposition, le Programme </a:t>
            </a:r>
            <a:r>
              <a:rPr lang="fr-CA" sz="1400" dirty="0" smtClean="0"/>
              <a:t>du carnet </a:t>
            </a:r>
            <a:r>
              <a:rPr lang="fr-CA" sz="1400" dirty="0"/>
              <a:t>de Progression Athlétique est conçu de manière à ce que les habiletés ciblées soient évaluées par l’entremise d’exercice qui s’intègre bien à une situation d’apprentissage. Ainsi, l’idée est de parsemer l’évaluation des habiletés ciblées tout au long de la session plutôt que de la condenser à la toute fin</a:t>
            </a:r>
            <a:r>
              <a:rPr lang="fr-CA" sz="1400" dirty="0" smtClean="0"/>
              <a:t>.</a:t>
            </a:r>
            <a:endParaRPr lang="en-CA" sz="1400" dirty="0" smtClean="0"/>
          </a:p>
          <a:p>
            <a:r>
              <a:rPr lang="en-CA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CA" sz="1400" dirty="0" smtClean="0">
                <a:solidFill>
                  <a:srgbClr val="FF0000"/>
                </a:solidFill>
              </a:rPr>
              <a:t>NB:  </a:t>
            </a:r>
            <a:r>
              <a:rPr lang="en-CA" sz="1400" i="1" u="sng" dirty="0">
                <a:solidFill>
                  <a:srgbClr val="FF0000"/>
                </a:solidFill>
              </a:rPr>
              <a:t>N</a:t>
            </a:r>
            <a:r>
              <a:rPr lang="en-CA" sz="1400" i="1" u="sng" dirty="0" smtClean="0">
                <a:solidFill>
                  <a:srgbClr val="FF0000"/>
                </a:solidFill>
              </a:rPr>
              <a:t>ous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laissons</a:t>
            </a:r>
            <a:r>
              <a:rPr lang="en-CA" sz="1400" i="1" u="sng" dirty="0" smtClean="0">
                <a:solidFill>
                  <a:srgbClr val="FF0000"/>
                </a:solidFill>
              </a:rPr>
              <a:t> la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liberté</a:t>
            </a:r>
            <a:r>
              <a:rPr lang="en-CA" sz="1400" i="1" u="sng" dirty="0" smtClean="0">
                <a:solidFill>
                  <a:srgbClr val="FF0000"/>
                </a:solidFill>
              </a:rPr>
              <a:t> aux clubs de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gérer</a:t>
            </a:r>
            <a:r>
              <a:rPr lang="en-CA" sz="1400" i="1" u="sng" dirty="0" smtClean="0">
                <a:solidFill>
                  <a:srgbClr val="FF0000"/>
                </a:solidFill>
              </a:rPr>
              <a:t> les conditions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d’évaluation</a:t>
            </a:r>
            <a:r>
              <a:rPr lang="en-CA" sz="1400" i="1" u="sng" dirty="0" smtClean="0">
                <a:solidFill>
                  <a:srgbClr val="FF0000"/>
                </a:solidFill>
              </a:rPr>
              <a:t>.                                                                                                                                  Par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contre</a:t>
            </a:r>
            <a:r>
              <a:rPr lang="en-CA" sz="1400" i="1" u="sng" dirty="0" smtClean="0">
                <a:solidFill>
                  <a:srgbClr val="FF0000"/>
                </a:solidFill>
              </a:rPr>
              <a:t>,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il</a:t>
            </a:r>
            <a:r>
              <a:rPr lang="en-CA" sz="1400" i="1" u="sng" dirty="0">
                <a:solidFill>
                  <a:srgbClr val="FF0000"/>
                </a:solidFill>
              </a:rPr>
              <a:t>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est</a:t>
            </a:r>
            <a:r>
              <a:rPr lang="en-CA" sz="1400" i="1" u="sng" dirty="0" smtClean="0">
                <a:solidFill>
                  <a:srgbClr val="FF0000"/>
                </a:solidFill>
              </a:rPr>
              <a:t>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impératif</a:t>
            </a:r>
            <a:r>
              <a:rPr lang="en-CA" sz="1400" i="1" u="sng" dirty="0" smtClean="0">
                <a:solidFill>
                  <a:srgbClr val="FF0000"/>
                </a:solidFill>
              </a:rPr>
              <a:t> que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toute</a:t>
            </a:r>
            <a:r>
              <a:rPr lang="en-CA" sz="1400" i="1" u="sng" dirty="0" smtClean="0">
                <a:solidFill>
                  <a:srgbClr val="FF0000"/>
                </a:solidFill>
              </a:rPr>
              <a:t>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l’évaluation</a:t>
            </a:r>
            <a:r>
              <a:rPr lang="en-CA" sz="1400" i="1" u="sng" dirty="0" smtClean="0">
                <a:solidFill>
                  <a:srgbClr val="FF0000"/>
                </a:solidFill>
              </a:rPr>
              <a:t> de la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catégorie</a:t>
            </a:r>
            <a:r>
              <a:rPr lang="en-CA" sz="1400" i="1" u="sng" dirty="0" smtClean="0">
                <a:solidFill>
                  <a:srgbClr val="FF0000"/>
                </a:solidFill>
              </a:rPr>
              <a:t>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soit</a:t>
            </a:r>
            <a:r>
              <a:rPr lang="en-CA" sz="1400" i="1" u="sng" dirty="0" smtClean="0">
                <a:solidFill>
                  <a:srgbClr val="FF0000"/>
                </a:solidFill>
              </a:rPr>
              <a:t>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faite</a:t>
            </a:r>
            <a:r>
              <a:rPr lang="en-CA" sz="1400" i="1" u="sng" dirty="0" smtClean="0">
                <a:solidFill>
                  <a:srgbClr val="FF0000"/>
                </a:solidFill>
              </a:rPr>
              <a:t> et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notée</a:t>
            </a:r>
            <a:r>
              <a:rPr lang="en-CA" sz="1400" i="1" u="sng" dirty="0" smtClean="0">
                <a:solidFill>
                  <a:srgbClr val="FF0000"/>
                </a:solidFill>
              </a:rPr>
              <a:t>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dans</a:t>
            </a:r>
            <a:r>
              <a:rPr lang="en-CA" sz="1400" i="1" u="sng" dirty="0" smtClean="0">
                <a:solidFill>
                  <a:srgbClr val="FF0000"/>
                </a:solidFill>
              </a:rPr>
              <a:t> le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livret</a:t>
            </a:r>
            <a:r>
              <a:rPr lang="en-CA" sz="1400" i="1" u="sng" dirty="0" smtClean="0">
                <a:solidFill>
                  <a:srgbClr val="FF0000"/>
                </a:solidFill>
              </a:rPr>
              <a:t> de progression </a:t>
            </a:r>
            <a:r>
              <a:rPr lang="en-CA" sz="1400" i="1" u="sng" dirty="0" err="1" smtClean="0">
                <a:solidFill>
                  <a:srgbClr val="FF0000"/>
                </a:solidFill>
              </a:rPr>
              <a:t>athlétique</a:t>
            </a:r>
            <a:r>
              <a:rPr lang="en-CA" sz="1400" i="1" u="sng" dirty="0">
                <a:solidFill>
                  <a:srgbClr val="0070C0"/>
                </a:solidFill>
              </a:rPr>
              <a:t>.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386421" y="138601"/>
            <a:ext cx="213629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F0"/>
                </a:solidFill>
              </a:rPr>
              <a:t>Les </a:t>
            </a:r>
            <a:r>
              <a:rPr lang="en-CA" sz="2400" b="1" dirty="0" err="1" smtClean="0">
                <a:solidFill>
                  <a:srgbClr val="00B0F0"/>
                </a:solidFill>
              </a:rPr>
              <a:t>évaluations</a:t>
            </a:r>
            <a:endParaRPr lang="fr-CA" sz="24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44" y="2966060"/>
            <a:ext cx="8235754" cy="181588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CA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 smtClean="0"/>
              <a:t>L’évaluation  </a:t>
            </a:r>
            <a:r>
              <a:rPr lang="fr-CA" sz="1400" dirty="0"/>
              <a:t>est  utilisée  dans  une  optique  de  </a:t>
            </a:r>
            <a:r>
              <a:rPr lang="fr-CA" sz="1400" b="1" u="sng" dirty="0"/>
              <a:t>soutien  aux  apprentissages</a:t>
            </a:r>
            <a:r>
              <a:rPr lang="fr-CA" sz="1400" dirty="0"/>
              <a:t>. Ainsi,  l’objectif  n’est  pas,  à  la  fin  de  la </a:t>
            </a:r>
            <a:r>
              <a:rPr lang="fr-CA" sz="1400" dirty="0" smtClean="0"/>
              <a:t>session</a:t>
            </a:r>
            <a:r>
              <a:rPr lang="fr-CA" sz="1400" dirty="0"/>
              <a:t>, de donner une note à l’apprenant, mais bien, par le biais de son évaluation, d’avoir un portrait plus clair des </a:t>
            </a:r>
            <a:r>
              <a:rPr lang="fr-CA" sz="1400" dirty="0" smtClean="0"/>
              <a:t>habiletés des gestes athlétiques que l’enfant </a:t>
            </a:r>
            <a:r>
              <a:rPr lang="fr-CA" sz="1400" dirty="0"/>
              <a:t>a </a:t>
            </a:r>
            <a:r>
              <a:rPr lang="fr-CA" sz="1400" dirty="0" smtClean="0"/>
              <a:t>développé </a:t>
            </a:r>
            <a:r>
              <a:rPr lang="fr-CA" sz="1400" dirty="0"/>
              <a:t>durant l’activité.</a:t>
            </a:r>
          </a:p>
          <a:p>
            <a:endParaRPr lang="fr-CA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400" dirty="0" smtClean="0"/>
              <a:t>Bien </a:t>
            </a:r>
            <a:r>
              <a:rPr lang="fr-CA" sz="1400" dirty="0"/>
              <a:t>que dans le Programme du </a:t>
            </a:r>
            <a:r>
              <a:rPr lang="fr-CA" sz="1400" dirty="0" smtClean="0"/>
              <a:t>Carnet </a:t>
            </a:r>
            <a:r>
              <a:rPr lang="fr-CA" sz="1400" dirty="0"/>
              <a:t>de Progression </a:t>
            </a:r>
            <a:r>
              <a:rPr lang="fr-CA" sz="1400" dirty="0" smtClean="0"/>
              <a:t>Athlétique soit </a:t>
            </a:r>
            <a:r>
              <a:rPr lang="fr-CA" sz="1400" dirty="0"/>
              <a:t>conçu de sorte que les habiletés motrices </a:t>
            </a:r>
            <a:r>
              <a:rPr lang="fr-CA" sz="1400" dirty="0" smtClean="0"/>
              <a:t>développées </a:t>
            </a:r>
            <a:r>
              <a:rPr lang="fr-CA" sz="1400" dirty="0"/>
              <a:t>dans un niveau seront mises à contribution dans les niveaux subséquents, </a:t>
            </a:r>
            <a:r>
              <a:rPr lang="fr-CA" sz="1400" b="1" u="sng" dirty="0"/>
              <a:t>il n’est pas nécessaire d’avoir </a:t>
            </a:r>
            <a:r>
              <a:rPr lang="fr-CA" sz="1400" b="1" u="sng" dirty="0" smtClean="0"/>
              <a:t>tout </a:t>
            </a:r>
            <a:r>
              <a:rPr lang="fr-CA" sz="1400" b="1" u="sng" dirty="0"/>
              <a:t>maîtrisé pour poursuivre son cheminement sportif.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27961" y="2631299"/>
            <a:ext cx="1482009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F0"/>
                </a:solidFill>
              </a:rPr>
              <a:t>Important</a:t>
            </a:r>
            <a:endParaRPr lang="fr-CA" sz="2400" b="1" dirty="0">
              <a:solidFill>
                <a:srgbClr val="00B0F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52" y="3985516"/>
            <a:ext cx="2745443" cy="25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115" y="132660"/>
            <a:ext cx="2250103" cy="487506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C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C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éclaireurs</a:t>
            </a:r>
            <a:endParaRPr lang="fr-CA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352" y="2094851"/>
            <a:ext cx="5632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1600" b="1" dirty="0"/>
              <a:t>Objectif: </a:t>
            </a:r>
            <a:r>
              <a:rPr lang="fr-CA" sz="1600" dirty="0"/>
              <a:t>découvrir et construire des actions motrices primaires (se déplacer, tourner, rebondir, courir, sauter, lancer).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352" y="818899"/>
            <a:ext cx="9426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catégorie </a:t>
            </a:r>
            <a:r>
              <a:rPr lang="fr-C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éclaireurs</a:t>
            </a:r>
            <a:r>
              <a:rPr lang="fr-CA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s’adresse aux enfants de 4 à 5 ans. Ce niveau a pour objectif de développer une </a:t>
            </a:r>
            <a:r>
              <a:rPr lang="fr-CA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motricité de base </a:t>
            </a:r>
            <a:r>
              <a:rPr lang="fr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but d’acquérir une coordination et une autonomie au travers </a:t>
            </a:r>
            <a:r>
              <a:rPr lang="fr-CA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situations ludiques.</a:t>
            </a:r>
            <a:endParaRPr lang="fr-CA" sz="1600" u="sng" dirty="0"/>
          </a:p>
        </p:txBody>
      </p:sp>
      <p:sp>
        <p:nvSpPr>
          <p:cNvPr id="3" name="Rectangle 2"/>
          <p:cNvSpPr/>
          <p:nvPr/>
        </p:nvSpPr>
        <p:spPr>
          <a:xfrm>
            <a:off x="549808" y="3444754"/>
            <a:ext cx="433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Équilibre et déplacement</a:t>
            </a:r>
            <a:endParaRPr lang="fr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/>
              <a:t>Se projeter et rester en équilibre</a:t>
            </a:r>
            <a:endParaRPr lang="fr-C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Réactivité et déplacement </a:t>
            </a:r>
            <a:endParaRPr lang="fr-CA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/>
              <a:t>Coordination et lancer</a:t>
            </a:r>
            <a:endParaRPr lang="fr-CA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smtClean="0"/>
              <a:t>Coordination </a:t>
            </a:r>
            <a:r>
              <a:rPr lang="fr-CA" sz="1600" dirty="0"/>
              <a:t>et </a:t>
            </a:r>
            <a:r>
              <a:rPr lang="fr-CA" sz="1600" dirty="0" smtClean="0"/>
              <a:t>se projeter </a:t>
            </a:r>
            <a:endParaRPr lang="fr-CA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49808" y="2925848"/>
            <a:ext cx="345216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Habilités principales de validation </a:t>
            </a:r>
            <a:r>
              <a:rPr lang="fr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C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88544"/>
              </p:ext>
            </p:extLst>
          </p:nvPr>
        </p:nvGraphicFramePr>
        <p:xfrm>
          <a:off x="549807" y="5028613"/>
          <a:ext cx="7523273" cy="1491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4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926"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solidFill>
                            <a:schemeClr val="tx1"/>
                          </a:solidFill>
                        </a:rPr>
                        <a:t>Éclaireurs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aseline="0" dirty="0" err="1" smtClean="0">
                          <a:solidFill>
                            <a:schemeClr val="tx1"/>
                          </a:solidFill>
                        </a:rPr>
                        <a:t>Niveau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CA" sz="1400" baseline="0" dirty="0">
                          <a:solidFill>
                            <a:schemeClr val="tx1"/>
                          </a:solidFill>
                        </a:rPr>
                        <a:t>(4 </a:t>
                      </a:r>
                      <a:r>
                        <a:rPr lang="en-CA" sz="1400" baseline="0" dirty="0" err="1">
                          <a:solidFill>
                            <a:schemeClr val="tx1"/>
                          </a:solidFill>
                        </a:rPr>
                        <a:t>ans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CA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err="1" smtClean="0">
                          <a:solidFill>
                            <a:schemeClr val="tx1"/>
                          </a:solidFill>
                        </a:rPr>
                        <a:t>Niveau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(5 </a:t>
                      </a:r>
                      <a:r>
                        <a:rPr lang="en-CA" sz="1400" dirty="0" err="1">
                          <a:solidFill>
                            <a:schemeClr val="tx1"/>
                          </a:solidFill>
                        </a:rPr>
                        <a:t>ans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200" dirty="0"/>
                        <a:t>Découvrir et construire des actions motrices primaires</a:t>
                      </a:r>
                      <a:r>
                        <a:rPr lang="fr-CA" sz="1200" baseline="0" dirty="0"/>
                        <a:t> à travers le jeu.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>
                          <a:effectLst/>
                        </a:rPr>
                        <a:t>Équilibre et déplacement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fr-CA" sz="11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projeter et rester en équilibre</a:t>
                      </a:r>
                      <a:endParaRPr lang="fr-CA" sz="11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 smtClean="0">
                          <a:effectLst/>
                        </a:rPr>
                        <a:t>Réactivité</a:t>
                      </a:r>
                      <a:r>
                        <a:rPr lang="fr-CA" sz="1100" kern="1200" baseline="0" dirty="0" smtClean="0">
                          <a:effectLst/>
                        </a:rPr>
                        <a:t> et déplacement</a:t>
                      </a:r>
                      <a:endParaRPr lang="fr-CA" sz="11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>
                          <a:effectLst/>
                        </a:rPr>
                        <a:t>Coordination</a:t>
                      </a:r>
                      <a:r>
                        <a:rPr lang="fr-CA" sz="1100" kern="1200" baseline="0" dirty="0">
                          <a:effectLst/>
                        </a:rPr>
                        <a:t> et l</a:t>
                      </a:r>
                      <a:r>
                        <a:rPr lang="fr-CA" sz="1100" kern="1200" dirty="0">
                          <a:effectLst/>
                        </a:rPr>
                        <a:t>ancer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>
                          <a:effectLst/>
                        </a:rPr>
                        <a:t>Coordination et</a:t>
                      </a:r>
                      <a:r>
                        <a:rPr lang="fr-CA" sz="1100" kern="1200" baseline="0" dirty="0">
                          <a:effectLst/>
                        </a:rPr>
                        <a:t> </a:t>
                      </a:r>
                      <a:r>
                        <a:rPr lang="fr-CA" sz="1100" kern="1200" baseline="0" dirty="0" smtClean="0">
                          <a:effectLst/>
                        </a:rPr>
                        <a:t>se projeter</a:t>
                      </a:r>
                      <a:endParaRPr lang="fr-CA" sz="1100" dirty="0"/>
                    </a:p>
                    <a:p>
                      <a:endParaRPr lang="fr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>
                          <a:effectLst/>
                        </a:rPr>
                        <a:t>Équilibre</a:t>
                      </a:r>
                      <a:r>
                        <a:rPr lang="fr-CA" sz="1100" kern="1200" baseline="0" dirty="0">
                          <a:effectLst/>
                        </a:rPr>
                        <a:t> et</a:t>
                      </a:r>
                      <a:r>
                        <a:rPr lang="fr-CA" sz="1100" kern="1200" dirty="0">
                          <a:effectLst/>
                        </a:rPr>
                        <a:t> déplacement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Saut  extension corporelle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 smtClean="0">
                          <a:effectLst/>
                        </a:rPr>
                        <a:t>Réactivité</a:t>
                      </a:r>
                      <a:r>
                        <a:rPr lang="fr-CA" sz="1100" kern="1200" baseline="0" dirty="0" smtClean="0">
                          <a:effectLst/>
                        </a:rPr>
                        <a:t> et déplacement</a:t>
                      </a:r>
                      <a:endParaRPr lang="fr-CA" sz="1100" kern="1200" dirty="0" smtClean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 smtClean="0">
                          <a:effectLst/>
                        </a:rPr>
                        <a:t>Coordination</a:t>
                      </a:r>
                      <a:r>
                        <a:rPr lang="fr-CA" sz="1100" kern="1200" baseline="0" dirty="0" smtClean="0">
                          <a:effectLst/>
                        </a:rPr>
                        <a:t> </a:t>
                      </a:r>
                      <a:r>
                        <a:rPr lang="fr-CA" sz="1100" kern="1200" baseline="0" dirty="0">
                          <a:effectLst/>
                        </a:rPr>
                        <a:t>et lancer</a:t>
                      </a:r>
                      <a:endParaRPr lang="fr-CA" sz="11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100" kern="1200" dirty="0">
                          <a:effectLst/>
                        </a:rPr>
                        <a:t>Coordination </a:t>
                      </a:r>
                      <a:r>
                        <a:rPr lang="fr-CA" sz="1100" kern="1200" baseline="0" dirty="0" smtClean="0">
                          <a:effectLst/>
                        </a:rPr>
                        <a:t>et se projeter</a:t>
                      </a:r>
                      <a:endParaRPr lang="fr-CA" sz="1100" kern="1200" dirty="0">
                        <a:effectLst/>
                      </a:endParaRPr>
                    </a:p>
                    <a:p>
                      <a:endParaRPr lang="fr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" y="36778"/>
            <a:ext cx="691366" cy="9145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74" y="5751427"/>
            <a:ext cx="939758" cy="9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98854"/>
            <a:ext cx="4464908" cy="65161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07" y="98854"/>
            <a:ext cx="4654379" cy="65161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381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7083" y="267014"/>
            <a:ext cx="2610458" cy="48750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CA" sz="2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en-CA" sz="2400" b="1" u="sng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explorateurs</a:t>
            </a:r>
            <a:endParaRPr lang="fr-CA" sz="28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849" y="865373"/>
            <a:ext cx="874034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catégorie </a:t>
            </a:r>
            <a:r>
              <a:rPr lang="fr-C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explorateurs </a:t>
            </a: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 les enfants de 6 à 7 ans. Elle </a:t>
            </a:r>
            <a:r>
              <a:rPr lang="fr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pour </a:t>
            </a:r>
            <a:r>
              <a:rPr lang="fr-C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fr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d’améliorer le travail de coordination déjà effectué dans la catégorie des </a:t>
            </a:r>
            <a:r>
              <a:rPr lang="fr-C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éclaires</a:t>
            </a:r>
            <a:r>
              <a:rPr lang="fr-CA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l’enjeu est de diriger l’enfant vers une </a:t>
            </a:r>
            <a:r>
              <a:rPr lang="fr-CA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motricité </a:t>
            </a:r>
            <a:r>
              <a:rPr lang="fr-CA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élaborée et orientée</a:t>
            </a:r>
            <a:r>
              <a:rPr lang="fr-CA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84849" y="1969822"/>
            <a:ext cx="9640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 :</a:t>
            </a:r>
            <a:r>
              <a:rPr lang="fr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pratique générale autour des actions de courir, sauter, lancer. Un développement harmonieux autour des aptitudes physiques de base, axé sur la coordination générale sous toutes ses formes.</a:t>
            </a:r>
            <a:endParaRPr lang="fr-CA" sz="1600" dirty="0"/>
          </a:p>
        </p:txBody>
      </p:sp>
      <p:sp>
        <p:nvSpPr>
          <p:cNvPr id="9" name="Rectangle 8"/>
          <p:cNvSpPr/>
          <p:nvPr/>
        </p:nvSpPr>
        <p:spPr>
          <a:xfrm>
            <a:off x="984849" y="2678840"/>
            <a:ext cx="6096000" cy="20846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Habilités principales de validation: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CA" sz="1600" dirty="0"/>
              <a:t>L’équilibre et déplacement 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CA" sz="1600" dirty="0"/>
              <a:t>Course rythmée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CA" sz="1600" dirty="0"/>
              <a:t>Réactivité </a:t>
            </a:r>
            <a:r>
              <a:rPr lang="fr-CA" sz="1600" dirty="0" smtClean="0"/>
              <a:t>et déplacement</a:t>
            </a:r>
            <a:endParaRPr lang="fr-CA" sz="16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CA" sz="1600" dirty="0"/>
              <a:t>Coordination et projeter un </a:t>
            </a:r>
            <a:r>
              <a:rPr lang="fr-CA" sz="1600" dirty="0" smtClean="0"/>
              <a:t>engin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schemeClr val="dk1"/>
                </a:solidFill>
              </a:rPr>
              <a:t>Coordination et se </a:t>
            </a:r>
            <a:r>
              <a:rPr lang="en-CA" sz="1600" dirty="0" err="1" smtClean="0">
                <a:solidFill>
                  <a:schemeClr val="dk1"/>
                </a:solidFill>
              </a:rPr>
              <a:t>projeter</a:t>
            </a:r>
            <a:endParaRPr lang="fr-CA" sz="1600" dirty="0">
              <a:solidFill>
                <a:schemeClr val="dk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74" y="5751427"/>
            <a:ext cx="939758" cy="939758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48800"/>
              </p:ext>
            </p:extLst>
          </p:nvPr>
        </p:nvGraphicFramePr>
        <p:xfrm>
          <a:off x="984849" y="4547699"/>
          <a:ext cx="8582268" cy="177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0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0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992"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solidFill>
                            <a:schemeClr val="bg1"/>
                          </a:solidFill>
                        </a:rPr>
                        <a:t>Explorateurs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sz="16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err="1" smtClean="0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CA" sz="16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C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0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kern="1200" dirty="0">
                          <a:effectLst/>
                        </a:rPr>
                        <a:t>Développer une motricité de base dans le but d’acquérir une coordination et une autonomie au travers des situations ludiques.</a:t>
                      </a:r>
                      <a:endParaRPr lang="fr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400" kern="1200" dirty="0">
                          <a:effectLst/>
                        </a:rPr>
                        <a:t>L’équilibre et</a:t>
                      </a:r>
                      <a:r>
                        <a:rPr lang="fr-CA" sz="1400" kern="1200" baseline="0" dirty="0">
                          <a:effectLst/>
                        </a:rPr>
                        <a:t> </a:t>
                      </a:r>
                      <a:r>
                        <a:rPr lang="fr-CA" sz="1400" kern="1200" dirty="0">
                          <a:effectLst/>
                        </a:rPr>
                        <a:t>déplacement 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400" kern="1200" dirty="0">
                          <a:effectLst/>
                        </a:rPr>
                        <a:t>Course</a:t>
                      </a:r>
                      <a:r>
                        <a:rPr lang="fr-CA" sz="1400" kern="1200" baseline="0" dirty="0">
                          <a:effectLst/>
                        </a:rPr>
                        <a:t> </a:t>
                      </a:r>
                      <a:r>
                        <a:rPr lang="fr-CA" sz="1400" kern="1200" dirty="0">
                          <a:effectLst/>
                        </a:rPr>
                        <a:t>rythmée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dirty="0" smtClean="0">
                          <a:effectLst/>
                        </a:rPr>
                        <a:t>Coordination</a:t>
                      </a:r>
                      <a:r>
                        <a:rPr lang="en-CA" sz="1400" kern="1200" baseline="0" dirty="0" smtClean="0">
                          <a:effectLst/>
                        </a:rPr>
                        <a:t> et projection </a:t>
                      </a:r>
                      <a:r>
                        <a:rPr lang="en-CA" sz="1400" kern="1200" baseline="0" dirty="0" err="1" smtClean="0">
                          <a:effectLst/>
                        </a:rPr>
                        <a:t>d’engin</a:t>
                      </a:r>
                      <a:endParaRPr lang="fr-CA" sz="14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400" kern="1200" dirty="0">
                          <a:effectLst/>
                        </a:rPr>
                        <a:t>Coordination</a:t>
                      </a:r>
                      <a:r>
                        <a:rPr lang="fr-CA" sz="1400" kern="1200" baseline="0" dirty="0">
                          <a:effectLst/>
                        </a:rPr>
                        <a:t> et </a:t>
                      </a:r>
                      <a:r>
                        <a:rPr lang="fr-CA" sz="1400" kern="1200" baseline="0" dirty="0" smtClean="0">
                          <a:effectLst/>
                        </a:rPr>
                        <a:t>se projeter</a:t>
                      </a:r>
                      <a:endParaRPr lang="fr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400" kern="1200" dirty="0">
                          <a:effectLst/>
                        </a:rPr>
                        <a:t>L’équilibre et</a:t>
                      </a:r>
                      <a:r>
                        <a:rPr lang="fr-CA" sz="1400" kern="1200" baseline="0" dirty="0">
                          <a:effectLst/>
                        </a:rPr>
                        <a:t> </a:t>
                      </a:r>
                      <a:r>
                        <a:rPr lang="fr-CA" sz="1400" kern="1200" dirty="0">
                          <a:effectLst/>
                        </a:rPr>
                        <a:t>déplacement 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400" kern="1200" dirty="0">
                          <a:effectLst/>
                        </a:rPr>
                        <a:t>Course</a:t>
                      </a:r>
                      <a:r>
                        <a:rPr lang="fr-CA" sz="1400" kern="1200" baseline="0" dirty="0">
                          <a:effectLst/>
                        </a:rPr>
                        <a:t> </a:t>
                      </a:r>
                      <a:r>
                        <a:rPr lang="fr-CA" sz="1400" kern="1200" dirty="0">
                          <a:effectLst/>
                        </a:rPr>
                        <a:t>rythmée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200" dirty="0" smtClean="0">
                          <a:effectLst/>
                        </a:rPr>
                        <a:t>Coordination</a:t>
                      </a:r>
                      <a:r>
                        <a:rPr lang="en-CA" sz="1400" kern="1200" baseline="0" dirty="0" smtClean="0">
                          <a:effectLst/>
                        </a:rPr>
                        <a:t> et projection </a:t>
                      </a:r>
                      <a:r>
                        <a:rPr lang="en-CA" sz="1400" kern="1200" baseline="0" dirty="0" err="1" smtClean="0">
                          <a:effectLst/>
                        </a:rPr>
                        <a:t>d’engin</a:t>
                      </a:r>
                      <a:endParaRPr lang="fr-CA" sz="1400" kern="1200" dirty="0">
                        <a:effectLst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CA" sz="1400" kern="1200" dirty="0" smtClean="0">
                          <a:effectLst/>
                        </a:rPr>
                        <a:t>Coordination</a:t>
                      </a:r>
                      <a:r>
                        <a:rPr lang="fr-CA" sz="1400" kern="1200" baseline="0" dirty="0" smtClean="0">
                          <a:effectLst/>
                        </a:rPr>
                        <a:t> et se projeter</a:t>
                      </a:r>
                      <a:endParaRPr lang="fr-CA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sz="1400" dirty="0"/>
                    </a:p>
                    <a:p>
                      <a:pPr marL="171450" lvl="0" indent="-171450">
                        <a:buFont typeface="Wingdings" panose="05000000000000000000" pitchFamily="2" charset="2"/>
                        <a:buChar char="§"/>
                      </a:pPr>
                      <a:endParaRPr lang="fr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78"/>
            <a:ext cx="1063888" cy="11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17908</TotalTime>
  <Words>1606</Words>
  <Application>Microsoft Office PowerPoint</Application>
  <PresentationFormat>Grand écran</PresentationFormat>
  <Paragraphs>377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Ahmed Yves Douhou</dc:creator>
  <cp:lastModifiedBy>Ahmed Yves Douhou</cp:lastModifiedBy>
  <cp:revision>374</cp:revision>
  <cp:lastPrinted>2018-09-18T14:23:14Z</cp:lastPrinted>
  <dcterms:created xsi:type="dcterms:W3CDTF">2018-02-05T15:49:30Z</dcterms:created>
  <dcterms:modified xsi:type="dcterms:W3CDTF">2019-01-10T14:40:48Z</dcterms:modified>
</cp:coreProperties>
</file>