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7" r:id="rId4"/>
    <p:sldId id="258" r:id="rId5"/>
    <p:sldId id="259" r:id="rId6"/>
    <p:sldId id="260" r:id="rId7"/>
    <p:sldId id="261" r:id="rId8"/>
    <p:sldId id="262" r:id="rId9"/>
    <p:sldId id="265" r:id="rId10"/>
    <p:sldId id="263" r:id="rId11"/>
    <p:sldId id="266" r:id="rId12"/>
    <p:sldId id="264"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65" autoAdjust="0"/>
    <p:restoredTop sz="94660"/>
  </p:normalViewPr>
  <p:slideViewPr>
    <p:cSldViewPr snapToGrid="0">
      <p:cViewPr>
        <p:scale>
          <a:sx n="95" d="100"/>
          <a:sy n="95" d="100"/>
        </p:scale>
        <p:origin x="672" y="21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11/16/18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11/16/18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11/16/18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11/16/18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11/16/18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11/16/18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11/16/18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11/16/18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11/16/18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11/16/18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11/16/18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t>11/16/18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11/16/18</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11/16/18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r>
              <a:rPr lang="fr-CA" dirty="0"/>
              <a:t>Cheminement vers la haute performance en athlétisme dans la réalité québécoise</a:t>
            </a:r>
          </a:p>
        </p:txBody>
      </p:sp>
      <p:sp>
        <p:nvSpPr>
          <p:cNvPr id="3" name="Sous-titre 2"/>
          <p:cNvSpPr>
            <a:spLocks noGrp="1"/>
          </p:cNvSpPr>
          <p:nvPr>
            <p:ph type="subTitle" idx="1"/>
          </p:nvPr>
        </p:nvSpPr>
        <p:spPr>
          <a:xfrm>
            <a:off x="1507067" y="4309017"/>
            <a:ext cx="7766936" cy="1096899"/>
          </a:xfrm>
        </p:spPr>
        <p:txBody>
          <a:bodyPr>
            <a:normAutofit/>
          </a:bodyPr>
          <a:lstStyle/>
          <a:p>
            <a:pPr algn="ctr"/>
            <a:r>
              <a:rPr lang="fr-CA" sz="1700" dirty="0"/>
              <a:t>Présenté par : Félix-Antoine Lapointe, Entraîneur-chef des Équipes du Québec</a:t>
            </a:r>
          </a:p>
          <a:p>
            <a:pPr algn="ctr"/>
            <a:r>
              <a:rPr lang="fr-CA" sz="1700" dirty="0"/>
              <a:t>Novembre 2018 – Congrès annuel de la Fédération Québécoise d’Athlétisme </a:t>
            </a:r>
          </a:p>
        </p:txBody>
      </p:sp>
    </p:spTree>
    <p:extLst>
      <p:ext uri="{BB962C8B-B14F-4D97-AF65-F5344CB8AC3E}">
        <p14:creationId xmlns:p14="http://schemas.microsoft.com/office/powerpoint/2010/main" val="1460758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Environnement</a:t>
            </a:r>
            <a:br>
              <a:rPr lang="fr-CA" dirty="0"/>
            </a:br>
            <a:r>
              <a:rPr lang="fr-CA" dirty="0"/>
              <a:t>Installations et Équipe de soutien </a:t>
            </a:r>
          </a:p>
        </p:txBody>
      </p:sp>
      <p:sp>
        <p:nvSpPr>
          <p:cNvPr id="3" name="Espace réservé du contenu 2"/>
          <p:cNvSpPr>
            <a:spLocks noGrp="1"/>
          </p:cNvSpPr>
          <p:nvPr>
            <p:ph idx="1"/>
          </p:nvPr>
        </p:nvSpPr>
        <p:spPr/>
        <p:txBody>
          <a:bodyPr/>
          <a:lstStyle/>
          <a:p>
            <a:r>
              <a:rPr lang="fr-CA" dirty="0"/>
              <a:t>Importance de fournir des installations permettant à l’athlète de se développer de façon harmonieuse. </a:t>
            </a:r>
          </a:p>
          <a:p>
            <a:r>
              <a:rPr lang="fr-CA" dirty="0"/>
              <a:t>Capacité à cibler les besoins de l’athlète en terme d’équipe de soutien intégré en fonction des forces et faiblesses de l’équipe athlète-entraîneur. </a:t>
            </a:r>
          </a:p>
          <a:p>
            <a:r>
              <a:rPr lang="fr-CA" dirty="0"/>
              <a:t>Importance de bien coordonner le travail de l’équipe de soutien intégrée.</a:t>
            </a:r>
          </a:p>
          <a:p>
            <a:r>
              <a:rPr lang="fr-CA" dirty="0"/>
              <a:t>Le soutien logistique et administratif est nécessaire afin de permettre à l’athlète et à l’entraîneur de pouvoir se concentrer sur les tâches directement en lien avec la pratique sportive et l’optimisation des performances.  </a:t>
            </a:r>
          </a:p>
          <a:p>
            <a:r>
              <a:rPr lang="fr-FR" dirty="0"/>
              <a:t>L’athlète doit apprendre des experts avec qui il interagit dans son environnement.</a:t>
            </a:r>
          </a:p>
          <a:p>
            <a:pPr marL="0" indent="0">
              <a:buNone/>
            </a:pPr>
            <a:endParaRPr lang="fr-CA" dirty="0"/>
          </a:p>
        </p:txBody>
      </p:sp>
    </p:spTree>
    <p:extLst>
      <p:ext uri="{BB962C8B-B14F-4D97-AF65-F5344CB8AC3E}">
        <p14:creationId xmlns:p14="http://schemas.microsoft.com/office/powerpoint/2010/main" val="1756746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B9EA12-FDC4-514E-97CD-71B578B2DCE1}"/>
              </a:ext>
            </a:extLst>
          </p:cNvPr>
          <p:cNvSpPr>
            <a:spLocks noGrp="1"/>
          </p:cNvSpPr>
          <p:nvPr>
            <p:ph type="title"/>
          </p:nvPr>
        </p:nvSpPr>
        <p:spPr/>
        <p:txBody>
          <a:bodyPr/>
          <a:lstStyle/>
          <a:p>
            <a:r>
              <a:rPr lang="fr-FR" dirty="0"/>
              <a:t>Environnement </a:t>
            </a:r>
            <a:br>
              <a:rPr lang="fr-FR" dirty="0"/>
            </a:br>
            <a:r>
              <a:rPr lang="fr-FR" dirty="0"/>
              <a:t>Clubs et fédérations </a:t>
            </a:r>
          </a:p>
        </p:txBody>
      </p:sp>
      <p:sp>
        <p:nvSpPr>
          <p:cNvPr id="3" name="Espace réservé du contenu 2">
            <a:extLst>
              <a:ext uri="{FF2B5EF4-FFF2-40B4-BE49-F238E27FC236}">
                <a16:creationId xmlns:a16="http://schemas.microsoft.com/office/drawing/2014/main" id="{0FD7F23F-F52F-7B47-A59D-D68A11B62D51}"/>
              </a:ext>
            </a:extLst>
          </p:cNvPr>
          <p:cNvSpPr>
            <a:spLocks noGrp="1"/>
          </p:cNvSpPr>
          <p:nvPr>
            <p:ph idx="1"/>
          </p:nvPr>
        </p:nvSpPr>
        <p:spPr/>
        <p:txBody>
          <a:bodyPr/>
          <a:lstStyle/>
          <a:p>
            <a:r>
              <a:rPr lang="fr-FR" dirty="0"/>
              <a:t>Le club doit jouer un rôle de premier plan en terme de soutien aux athlètes de haut niveau et leurs entraîneurs. </a:t>
            </a:r>
          </a:p>
          <a:p>
            <a:r>
              <a:rPr lang="fr-FR" dirty="0"/>
              <a:t>Les fédérations provinciales et nationales se doivent également de supporter l’athlète de haut niveau dans son cheminement. </a:t>
            </a:r>
          </a:p>
          <a:p>
            <a:r>
              <a:rPr lang="fr-FR" dirty="0"/>
              <a:t>L’entraîneur se doit d’être proactif et de collaborer avec le club et les fédérations sportives pour le bénéfice de l’athlète. </a:t>
            </a:r>
          </a:p>
          <a:p>
            <a:r>
              <a:rPr lang="fr-FR" dirty="0"/>
              <a:t>Il est important de tirer profit de l’ensemble des ressources qui peuvent être placées à disposition des athlètes et entraîneurs. </a:t>
            </a:r>
          </a:p>
        </p:txBody>
      </p:sp>
    </p:spTree>
    <p:extLst>
      <p:ext uri="{BB962C8B-B14F-4D97-AF65-F5344CB8AC3E}">
        <p14:creationId xmlns:p14="http://schemas.microsoft.com/office/powerpoint/2010/main" val="36542866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Plan d’action </a:t>
            </a:r>
          </a:p>
        </p:txBody>
      </p:sp>
      <p:sp>
        <p:nvSpPr>
          <p:cNvPr id="3" name="Espace réservé du contenu 2"/>
          <p:cNvSpPr>
            <a:spLocks noGrp="1"/>
          </p:cNvSpPr>
          <p:nvPr>
            <p:ph idx="1"/>
          </p:nvPr>
        </p:nvSpPr>
        <p:spPr/>
        <p:txBody>
          <a:bodyPr>
            <a:normAutofit fontScale="92500"/>
          </a:bodyPr>
          <a:lstStyle/>
          <a:p>
            <a:r>
              <a:rPr lang="fr-CA" dirty="0"/>
              <a:t>Mise en place d’un poste d’entraîneur-chef provincial. </a:t>
            </a:r>
          </a:p>
          <a:p>
            <a:r>
              <a:rPr lang="fr-CA" dirty="0"/>
              <a:t>Restructuration de la Commission Technique Provinciale (CTP).</a:t>
            </a:r>
          </a:p>
          <a:p>
            <a:r>
              <a:rPr lang="fr-CA" dirty="0"/>
              <a:t>Mise en place d’un plan de développement dans chacun des groupes d’épreuves. </a:t>
            </a:r>
          </a:p>
          <a:p>
            <a:r>
              <a:rPr lang="fr-CA" dirty="0"/>
              <a:t>Création d’opportunités de perfectionnement pour les entraîneurs. </a:t>
            </a:r>
          </a:p>
          <a:p>
            <a:r>
              <a:rPr lang="fr-CA" dirty="0"/>
              <a:t>Amélioration de notre calendrier de compétitions en sol québécois </a:t>
            </a:r>
            <a:br>
              <a:rPr lang="fr-CA" dirty="0"/>
            </a:br>
            <a:r>
              <a:rPr lang="fr-CA" dirty="0"/>
              <a:t>(Coupe du Québec). </a:t>
            </a:r>
          </a:p>
          <a:p>
            <a:r>
              <a:rPr lang="fr-CA" dirty="0"/>
              <a:t>Amélioration des projets provinciaux de camps d’entraînements et de compétitions à l’étranger. </a:t>
            </a:r>
          </a:p>
          <a:p>
            <a:r>
              <a:rPr lang="fr-CA" dirty="0"/>
              <a:t>Mise en place de stages provinciaux dans chacun des groupes d’épreuves.</a:t>
            </a:r>
          </a:p>
          <a:p>
            <a:r>
              <a:rPr lang="fr-CA" dirty="0"/>
              <a:t>Développement du sentiment d’appartenance provincial et la fierté de représenter l’Équipe du Québec.  </a:t>
            </a:r>
          </a:p>
          <a:p>
            <a:endParaRPr lang="fr-CA" dirty="0"/>
          </a:p>
          <a:p>
            <a:endParaRPr lang="fr-CA" dirty="0"/>
          </a:p>
          <a:p>
            <a:endParaRPr lang="fr-CA" dirty="0"/>
          </a:p>
          <a:p>
            <a:endParaRPr lang="fr-CA" dirty="0"/>
          </a:p>
        </p:txBody>
      </p:sp>
    </p:spTree>
    <p:extLst>
      <p:ext uri="{BB962C8B-B14F-4D97-AF65-F5344CB8AC3E}">
        <p14:creationId xmlns:p14="http://schemas.microsoft.com/office/powerpoint/2010/main" val="8135373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9DAA2E-1DE0-1540-86F4-E963909FB0AF}"/>
              </a:ext>
            </a:extLst>
          </p:cNvPr>
          <p:cNvSpPr>
            <a:spLocks noGrp="1"/>
          </p:cNvSpPr>
          <p:nvPr>
            <p:ph type="title"/>
          </p:nvPr>
        </p:nvSpPr>
        <p:spPr/>
        <p:txBody>
          <a:bodyPr/>
          <a:lstStyle/>
          <a:p>
            <a:r>
              <a:rPr lang="fr-FR" dirty="0"/>
              <a:t>Comment réussir ?</a:t>
            </a:r>
          </a:p>
        </p:txBody>
      </p:sp>
      <p:sp>
        <p:nvSpPr>
          <p:cNvPr id="3" name="Espace réservé du contenu 2">
            <a:extLst>
              <a:ext uri="{FF2B5EF4-FFF2-40B4-BE49-F238E27FC236}">
                <a16:creationId xmlns:a16="http://schemas.microsoft.com/office/drawing/2014/main" id="{691EF73F-388F-7F4A-8F7F-84696AC8F40C}"/>
              </a:ext>
            </a:extLst>
          </p:cNvPr>
          <p:cNvSpPr>
            <a:spLocks noGrp="1"/>
          </p:cNvSpPr>
          <p:nvPr>
            <p:ph idx="1"/>
          </p:nvPr>
        </p:nvSpPr>
        <p:spPr/>
        <p:txBody>
          <a:bodyPr/>
          <a:lstStyle/>
          <a:p>
            <a:r>
              <a:rPr lang="fr-FR" dirty="0"/>
              <a:t>Plan d’action rassembleur </a:t>
            </a:r>
          </a:p>
          <a:p>
            <a:r>
              <a:rPr lang="fr-FR" dirty="0"/>
              <a:t>Ambition (Rêve)</a:t>
            </a:r>
          </a:p>
          <a:p>
            <a:r>
              <a:rPr lang="fr-FR" dirty="0"/>
              <a:t>Changement </a:t>
            </a:r>
          </a:p>
          <a:p>
            <a:r>
              <a:rPr lang="fr-FR" dirty="0"/>
              <a:t>Travail d’équipe </a:t>
            </a:r>
          </a:p>
          <a:p>
            <a:r>
              <a:rPr lang="fr-FR" dirty="0"/>
              <a:t>Lien athlètes-entraîneurs-clubs-FQA</a:t>
            </a:r>
          </a:p>
          <a:p>
            <a:r>
              <a:rPr lang="fr-FR" dirty="0"/>
              <a:t>Activités --- mentalité --- philosophie --- culture </a:t>
            </a:r>
          </a:p>
        </p:txBody>
      </p:sp>
    </p:spTree>
    <p:extLst>
      <p:ext uri="{BB962C8B-B14F-4D97-AF65-F5344CB8AC3E}">
        <p14:creationId xmlns:p14="http://schemas.microsoft.com/office/powerpoint/2010/main" val="1155962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290928-2322-E54A-AA64-4297F15D7AA2}"/>
              </a:ext>
            </a:extLst>
          </p:cNvPr>
          <p:cNvSpPr>
            <a:spLocks noGrp="1"/>
          </p:cNvSpPr>
          <p:nvPr>
            <p:ph type="title"/>
          </p:nvPr>
        </p:nvSpPr>
        <p:spPr/>
        <p:txBody>
          <a:bodyPr/>
          <a:lstStyle/>
          <a:p>
            <a:r>
              <a:rPr lang="fr-FR" dirty="0"/>
              <a:t>Questions ???</a:t>
            </a:r>
          </a:p>
        </p:txBody>
      </p:sp>
      <p:sp>
        <p:nvSpPr>
          <p:cNvPr id="3" name="Espace réservé du contenu 2">
            <a:extLst>
              <a:ext uri="{FF2B5EF4-FFF2-40B4-BE49-F238E27FC236}">
                <a16:creationId xmlns:a16="http://schemas.microsoft.com/office/drawing/2014/main" id="{A7E385C9-2AD6-E348-A10A-9D5DD3BDB193}"/>
              </a:ext>
            </a:extLst>
          </p:cNvPr>
          <p:cNvSpPr>
            <a:spLocks noGrp="1"/>
          </p:cNvSpPr>
          <p:nvPr>
            <p:ph idx="1"/>
          </p:nvPr>
        </p:nvSpPr>
        <p:spPr/>
        <p:txBody>
          <a:bodyPr/>
          <a:lstStyle/>
          <a:p>
            <a:r>
              <a:rPr lang="fr-FR" dirty="0"/>
              <a:t>Merci de votre écoute. </a:t>
            </a:r>
          </a:p>
          <a:p>
            <a:r>
              <a:rPr lang="fr-FR" dirty="0"/>
              <a:t>Au plaisir de travailler en équipe avec vous. </a:t>
            </a:r>
          </a:p>
        </p:txBody>
      </p:sp>
    </p:spTree>
    <p:extLst>
      <p:ext uri="{BB962C8B-B14F-4D97-AF65-F5344CB8AC3E}">
        <p14:creationId xmlns:p14="http://schemas.microsoft.com/office/powerpoint/2010/main" val="686988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Présentation</a:t>
            </a:r>
          </a:p>
        </p:txBody>
      </p:sp>
      <p:sp>
        <p:nvSpPr>
          <p:cNvPr id="3" name="Espace réservé du contenu 2"/>
          <p:cNvSpPr>
            <a:spLocks noGrp="1"/>
          </p:cNvSpPr>
          <p:nvPr>
            <p:ph idx="1"/>
          </p:nvPr>
        </p:nvSpPr>
        <p:spPr/>
        <p:txBody>
          <a:bodyPr/>
          <a:lstStyle/>
          <a:p>
            <a:r>
              <a:rPr lang="fr-CA" dirty="0"/>
              <a:t>Contexte en lien avec la création du poste d’entraîneur-chef à la FQA.</a:t>
            </a:r>
          </a:p>
          <a:p>
            <a:r>
              <a:rPr lang="fr-CA" dirty="0"/>
              <a:t>Rôle de l’entraîneur-chef de la FQA. </a:t>
            </a:r>
          </a:p>
          <a:p>
            <a:r>
              <a:rPr lang="fr-CA" dirty="0"/>
              <a:t>Philosophie et importance du travail d’équipe. </a:t>
            </a:r>
          </a:p>
          <a:p>
            <a:r>
              <a:rPr lang="fr-CA" dirty="0"/>
              <a:t>Constats en lien avec notre bilan de performances. </a:t>
            </a:r>
          </a:p>
          <a:p>
            <a:r>
              <a:rPr lang="fr-CA" dirty="0"/>
              <a:t>Définition du sport de haut niveau. </a:t>
            </a:r>
          </a:p>
          <a:p>
            <a:r>
              <a:rPr lang="fr-CA" dirty="0"/>
              <a:t>Athlètes, entraîneurs, environnement. </a:t>
            </a:r>
          </a:p>
          <a:p>
            <a:endParaRPr lang="fr-CA" dirty="0"/>
          </a:p>
        </p:txBody>
      </p:sp>
    </p:spTree>
    <p:extLst>
      <p:ext uri="{BB962C8B-B14F-4D97-AF65-F5344CB8AC3E}">
        <p14:creationId xmlns:p14="http://schemas.microsoft.com/office/powerpoint/2010/main" val="1960296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C4CE7A7-4284-B044-8B5B-6B13FB68BAD0}"/>
              </a:ext>
            </a:extLst>
          </p:cNvPr>
          <p:cNvSpPr>
            <a:spLocks noGrp="1"/>
          </p:cNvSpPr>
          <p:nvPr>
            <p:ph type="title"/>
          </p:nvPr>
        </p:nvSpPr>
        <p:spPr/>
        <p:txBody>
          <a:bodyPr/>
          <a:lstStyle/>
          <a:p>
            <a:r>
              <a:rPr lang="fr-FR" dirty="0"/>
              <a:t>Critères de réussites </a:t>
            </a:r>
          </a:p>
        </p:txBody>
      </p:sp>
      <p:sp>
        <p:nvSpPr>
          <p:cNvPr id="3" name="Espace réservé du contenu 2">
            <a:extLst>
              <a:ext uri="{FF2B5EF4-FFF2-40B4-BE49-F238E27FC236}">
                <a16:creationId xmlns:a16="http://schemas.microsoft.com/office/drawing/2014/main" id="{EEFBECF0-6689-5C41-95BC-6D8662F26567}"/>
              </a:ext>
            </a:extLst>
          </p:cNvPr>
          <p:cNvSpPr>
            <a:spLocks noGrp="1"/>
          </p:cNvSpPr>
          <p:nvPr>
            <p:ph idx="1"/>
          </p:nvPr>
        </p:nvSpPr>
        <p:spPr/>
        <p:txBody>
          <a:bodyPr/>
          <a:lstStyle/>
          <a:p>
            <a:r>
              <a:rPr lang="fr-FR" dirty="0"/>
              <a:t>Top 8 et podiums nationaux juniors. </a:t>
            </a:r>
          </a:p>
          <a:p>
            <a:r>
              <a:rPr lang="fr-FR" dirty="0"/>
              <a:t>Top 8 et podiums nationaux seniors. </a:t>
            </a:r>
          </a:p>
          <a:p>
            <a:r>
              <a:rPr lang="fr-FR" dirty="0"/>
              <a:t>Sélection en équipe nationale (jeunesse, junior, senior, senior A). </a:t>
            </a:r>
          </a:p>
          <a:p>
            <a:r>
              <a:rPr lang="fr-FR" dirty="0"/>
              <a:t>Athlètes identifiés CAPP. </a:t>
            </a:r>
          </a:p>
          <a:p>
            <a:r>
              <a:rPr lang="fr-FR" dirty="0"/>
              <a:t>Athlètes brevetés. </a:t>
            </a:r>
          </a:p>
          <a:p>
            <a:r>
              <a:rPr lang="fr-FR" dirty="0"/>
              <a:t>Succès lors des grands rendez-vous. </a:t>
            </a:r>
          </a:p>
        </p:txBody>
      </p:sp>
    </p:spTree>
    <p:extLst>
      <p:ext uri="{BB962C8B-B14F-4D97-AF65-F5344CB8AC3E}">
        <p14:creationId xmlns:p14="http://schemas.microsoft.com/office/powerpoint/2010/main" val="3142299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448236"/>
            <a:ext cx="8596668" cy="1320800"/>
          </a:xfrm>
        </p:spPr>
        <p:txBody>
          <a:bodyPr>
            <a:normAutofit fontScale="90000"/>
          </a:bodyPr>
          <a:lstStyle/>
          <a:p>
            <a:r>
              <a:rPr lang="fr-CA" dirty="0"/>
              <a:t>Athlètes </a:t>
            </a:r>
            <a:br>
              <a:rPr lang="fr-CA" dirty="0"/>
            </a:br>
            <a:r>
              <a:rPr lang="fr-CA" dirty="0"/>
              <a:t>Structure d’accueil et détection de talent </a:t>
            </a:r>
          </a:p>
        </p:txBody>
      </p:sp>
      <p:sp>
        <p:nvSpPr>
          <p:cNvPr id="3" name="Espace réservé du contenu 2"/>
          <p:cNvSpPr>
            <a:spLocks noGrp="1"/>
          </p:cNvSpPr>
          <p:nvPr>
            <p:ph idx="1"/>
          </p:nvPr>
        </p:nvSpPr>
        <p:spPr/>
        <p:txBody>
          <a:bodyPr>
            <a:normAutofit lnSpcReduction="10000"/>
          </a:bodyPr>
          <a:lstStyle/>
          <a:p>
            <a:r>
              <a:rPr lang="fr-CA" dirty="0"/>
              <a:t>Pour espérer voir un plus grand nombre d’athlètes québécois connaître du succès sur la scène nationale, on se doit d’avoir un grand nombre de jeunes athlètes qui pratiquent l’athlétisme dans la province. </a:t>
            </a:r>
          </a:p>
          <a:p>
            <a:endParaRPr lang="fr-CA" dirty="0"/>
          </a:p>
          <a:p>
            <a:r>
              <a:rPr lang="fr-CA" dirty="0"/>
              <a:t>Donc, pour espérer avoir du succès, nos structures d’accueil doivent être fortes et en santé. Dans chaque région du Québec, il y a plusieurs centaines de jeunes sportifs ayant les aptitudes nécessaires pour connaitre du succès en athlétisme au haut niveau. On doit cibler des façons innovantes d’attirer ces jeunes dans le monde de l’athlétisme. </a:t>
            </a:r>
          </a:p>
          <a:p>
            <a:endParaRPr lang="fr-CA" dirty="0"/>
          </a:p>
          <a:p>
            <a:r>
              <a:rPr lang="fr-CA" dirty="0"/>
              <a:t>Chaque années, plus d’une dizaine de milliers d’élèves au niveau primaire et secondaire sont initiés à la pratique de l’athlétisme dans un cadre compétitif via les compétitions scolaires de cross-country et d’athlétisme. </a:t>
            </a:r>
          </a:p>
        </p:txBody>
      </p:sp>
    </p:spTree>
    <p:extLst>
      <p:ext uri="{BB962C8B-B14F-4D97-AF65-F5344CB8AC3E}">
        <p14:creationId xmlns:p14="http://schemas.microsoft.com/office/powerpoint/2010/main" val="3950046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a:t>Athlètes </a:t>
            </a:r>
            <a:br>
              <a:rPr lang="fr-CA" dirty="0"/>
            </a:br>
            <a:r>
              <a:rPr lang="fr-CA" dirty="0"/>
              <a:t>Programmes d’initiation et développement  </a:t>
            </a:r>
          </a:p>
        </p:txBody>
      </p:sp>
      <p:sp>
        <p:nvSpPr>
          <p:cNvPr id="3" name="Espace réservé du contenu 2"/>
          <p:cNvSpPr>
            <a:spLocks noGrp="1"/>
          </p:cNvSpPr>
          <p:nvPr>
            <p:ph idx="1"/>
          </p:nvPr>
        </p:nvSpPr>
        <p:spPr/>
        <p:txBody>
          <a:bodyPr/>
          <a:lstStyle/>
          <a:p>
            <a:r>
              <a:rPr lang="fr-CA" dirty="0"/>
              <a:t>Importance de l’expérience positive dans un cadre professionnel et sécuritaire.</a:t>
            </a:r>
          </a:p>
          <a:p>
            <a:r>
              <a:rPr lang="fr-CA" dirty="0"/>
              <a:t>Programmes jeunesses structurés et adaptés au besoin des participants. </a:t>
            </a:r>
          </a:p>
          <a:p>
            <a:r>
              <a:rPr lang="fr-CA" dirty="0"/>
              <a:t>Collaboration entre les réseaux scolaires et civils </a:t>
            </a:r>
            <a:r>
              <a:rPr lang="fr-CA" sz="1500" dirty="0"/>
              <a:t>(l’athlète au centre du modèle). </a:t>
            </a:r>
          </a:p>
          <a:p>
            <a:r>
              <a:rPr lang="fr-CA" dirty="0"/>
              <a:t>Amélioration de notre offre de compétitions. </a:t>
            </a:r>
          </a:p>
          <a:p>
            <a:r>
              <a:rPr lang="fr-CA" dirty="0"/>
              <a:t>Développement à long terme de l’athlète (DLTA). </a:t>
            </a:r>
          </a:p>
          <a:p>
            <a:r>
              <a:rPr lang="fr-CA" dirty="0"/>
              <a:t>Priorités et visées (Formation, enseignement, outils pour la prochaine étape). </a:t>
            </a:r>
          </a:p>
          <a:p>
            <a:r>
              <a:rPr lang="fr-CA" dirty="0"/>
              <a:t>Valorisation du rôle des entraîneurs d’initiation et de développement.</a:t>
            </a:r>
          </a:p>
          <a:p>
            <a:r>
              <a:rPr lang="fr-CA" dirty="0"/>
              <a:t>Mise en place d’un modèle définissant les meilleurs pratiques. </a:t>
            </a:r>
          </a:p>
        </p:txBody>
      </p:sp>
    </p:spTree>
    <p:extLst>
      <p:ext uri="{BB962C8B-B14F-4D97-AF65-F5344CB8AC3E}">
        <p14:creationId xmlns:p14="http://schemas.microsoft.com/office/powerpoint/2010/main" val="2042780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Athlètes</a:t>
            </a:r>
            <a:br>
              <a:rPr lang="fr-CA" dirty="0"/>
            </a:br>
            <a:r>
              <a:rPr lang="fr-CA" dirty="0"/>
              <a:t>Le début du parcours de haut niveau </a:t>
            </a:r>
          </a:p>
        </p:txBody>
      </p:sp>
      <p:sp>
        <p:nvSpPr>
          <p:cNvPr id="3" name="Espace réservé du contenu 2"/>
          <p:cNvSpPr>
            <a:spLocks noGrp="1"/>
          </p:cNvSpPr>
          <p:nvPr>
            <p:ph idx="1"/>
          </p:nvPr>
        </p:nvSpPr>
        <p:spPr/>
        <p:txBody>
          <a:bodyPr/>
          <a:lstStyle/>
          <a:p>
            <a:r>
              <a:rPr lang="fr-CA" dirty="0"/>
              <a:t>Une fois dans la catégorie junior, l’athlète est à un stade de sa carrière où il est prêt à débuter son cheminement vers le haut niveau dans la mesure où son niveau de performance, ses aptitudes et son environnement sont propices à un pratique de haut niveau. </a:t>
            </a:r>
          </a:p>
          <a:p>
            <a:r>
              <a:rPr lang="fr-CA" dirty="0"/>
              <a:t>Peu importe son talent et son niveau performance, l’athlète doit faire les efforts nécessaires et s’engager sérieusement dans une démarche de haut niveau s’il veut espérer avoir du succès à long terme. </a:t>
            </a:r>
          </a:p>
          <a:p>
            <a:r>
              <a:rPr lang="fr-CA" dirty="0"/>
              <a:t>Le chemin à parcourir pour espérer avoir du succès au niveau international dans la catégorie senior est sinueux, complexe et exigeant. Pour y arriver, cela nécessite des années d’efforts et de travail intenses. </a:t>
            </a:r>
          </a:p>
        </p:txBody>
      </p:sp>
    </p:spTree>
    <p:extLst>
      <p:ext uri="{BB962C8B-B14F-4D97-AF65-F5344CB8AC3E}">
        <p14:creationId xmlns:p14="http://schemas.microsoft.com/office/powerpoint/2010/main" val="4129348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Athlètes</a:t>
            </a:r>
            <a:br>
              <a:rPr lang="fr-CA" dirty="0"/>
            </a:br>
            <a:r>
              <a:rPr lang="fr-CA" dirty="0"/>
              <a:t>La réalité d’athlètes de haut niveau </a:t>
            </a:r>
          </a:p>
        </p:txBody>
      </p:sp>
      <p:sp>
        <p:nvSpPr>
          <p:cNvPr id="3" name="Espace réservé du contenu 2"/>
          <p:cNvSpPr>
            <a:spLocks noGrp="1"/>
          </p:cNvSpPr>
          <p:nvPr>
            <p:ph idx="1"/>
          </p:nvPr>
        </p:nvSpPr>
        <p:spPr/>
        <p:txBody>
          <a:bodyPr>
            <a:normAutofit lnSpcReduction="10000"/>
          </a:bodyPr>
          <a:lstStyle/>
          <a:p>
            <a:r>
              <a:rPr lang="fr-CA" dirty="0"/>
              <a:t>L’athlète doit pleinement s’investir dans la démarche durant plusieurs années et demeurer engagé malgré les hauts et les bas. </a:t>
            </a:r>
          </a:p>
          <a:p>
            <a:r>
              <a:rPr lang="fr-CA" dirty="0"/>
              <a:t>Son succès sportif doit être une de ses priorités et cela doit être compatible avec les décisions qu’il prend dans les autres sphères de sa vie. </a:t>
            </a:r>
          </a:p>
          <a:p>
            <a:r>
              <a:rPr lang="fr-CA" dirty="0"/>
              <a:t>L’athlète doit croire en ses rêves et en ses capacités. Il doit être ambitieux et aspirer aux plus hauts sommets. </a:t>
            </a:r>
          </a:p>
          <a:p>
            <a:r>
              <a:rPr lang="fr-CA" dirty="0"/>
              <a:t>Au plus haut niveau, il est nécessaire que l’athlète soit un expert de sa discipline et qu’il cherche continuellement à améliorer sa compréhension de son sport.</a:t>
            </a:r>
          </a:p>
          <a:p>
            <a:r>
              <a:rPr lang="fr-CA" dirty="0"/>
              <a:t>L’athlète de haut niveau doit être impliqué dans l’élaboration de son plan annuel. Il doit comprendre et approuver les décisions qui sont prises en équipe avec son entraîneur. </a:t>
            </a:r>
          </a:p>
          <a:p>
            <a:endParaRPr lang="fr-CA" dirty="0"/>
          </a:p>
        </p:txBody>
      </p:sp>
    </p:spTree>
    <p:extLst>
      <p:ext uri="{BB962C8B-B14F-4D97-AF65-F5344CB8AC3E}">
        <p14:creationId xmlns:p14="http://schemas.microsoft.com/office/powerpoint/2010/main" val="53610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Entraîneurs </a:t>
            </a:r>
            <a:br>
              <a:rPr lang="fr-CA" dirty="0"/>
            </a:br>
            <a:r>
              <a:rPr lang="fr-CA" dirty="0"/>
              <a:t>Curiosité intellectuelle  </a:t>
            </a:r>
          </a:p>
        </p:txBody>
      </p:sp>
      <p:sp>
        <p:nvSpPr>
          <p:cNvPr id="3" name="Espace réservé du contenu 2"/>
          <p:cNvSpPr>
            <a:spLocks noGrp="1"/>
          </p:cNvSpPr>
          <p:nvPr>
            <p:ph idx="1"/>
          </p:nvPr>
        </p:nvSpPr>
        <p:spPr/>
        <p:txBody>
          <a:bodyPr/>
          <a:lstStyle/>
          <a:p>
            <a:r>
              <a:rPr lang="fr-CA" dirty="0"/>
              <a:t>Désir de perfectionnement </a:t>
            </a:r>
          </a:p>
          <a:p>
            <a:r>
              <a:rPr lang="fr-CA" dirty="0"/>
              <a:t>Analyse de la tâche </a:t>
            </a:r>
          </a:p>
          <a:p>
            <a:r>
              <a:rPr lang="fr-CA" dirty="0"/>
              <a:t>Importance de la compréhension de la discipline </a:t>
            </a:r>
          </a:p>
          <a:p>
            <a:r>
              <a:rPr lang="fr-CA" dirty="0"/>
              <a:t>Capacité d’analyse (spécifique pour chaque athlète) </a:t>
            </a:r>
          </a:p>
          <a:p>
            <a:r>
              <a:rPr lang="fr-CA" dirty="0"/>
              <a:t>Connaissance du milieu et des tendances au plus haut niveau </a:t>
            </a:r>
          </a:p>
          <a:p>
            <a:r>
              <a:rPr lang="fr-CA" dirty="0"/>
              <a:t>Humilité </a:t>
            </a:r>
          </a:p>
          <a:p>
            <a:r>
              <a:rPr lang="fr-CA" dirty="0"/>
              <a:t>Réseau de contact </a:t>
            </a:r>
          </a:p>
          <a:p>
            <a:r>
              <a:rPr lang="fr-CA" dirty="0"/>
              <a:t>Recherche du succès dans différents contextes, avec différents athlètes, dans des épreuves différentes.</a:t>
            </a:r>
          </a:p>
          <a:p>
            <a:endParaRPr lang="fr-CA" dirty="0"/>
          </a:p>
        </p:txBody>
      </p:sp>
    </p:spTree>
    <p:extLst>
      <p:ext uri="{BB962C8B-B14F-4D97-AF65-F5344CB8AC3E}">
        <p14:creationId xmlns:p14="http://schemas.microsoft.com/office/powerpoint/2010/main" val="1157739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D3FCA6D-3B18-4647-AFAF-DD22518F4DC5}"/>
              </a:ext>
            </a:extLst>
          </p:cNvPr>
          <p:cNvSpPr>
            <a:spLocks noGrp="1"/>
          </p:cNvSpPr>
          <p:nvPr>
            <p:ph type="title"/>
          </p:nvPr>
        </p:nvSpPr>
        <p:spPr/>
        <p:txBody>
          <a:bodyPr/>
          <a:lstStyle/>
          <a:p>
            <a:r>
              <a:rPr lang="fr-FR" dirty="0"/>
              <a:t>Entraîneurs </a:t>
            </a:r>
            <a:br>
              <a:rPr lang="fr-FR" dirty="0"/>
            </a:br>
            <a:r>
              <a:rPr lang="fr-FR" dirty="0"/>
              <a:t>Engagement </a:t>
            </a:r>
          </a:p>
        </p:txBody>
      </p:sp>
      <p:sp>
        <p:nvSpPr>
          <p:cNvPr id="3" name="Espace réservé du contenu 2">
            <a:extLst>
              <a:ext uri="{FF2B5EF4-FFF2-40B4-BE49-F238E27FC236}">
                <a16:creationId xmlns:a16="http://schemas.microsoft.com/office/drawing/2014/main" id="{F0DB04F1-AC1D-3147-90E4-9E2C2F4F9272}"/>
              </a:ext>
            </a:extLst>
          </p:cNvPr>
          <p:cNvSpPr>
            <a:spLocks noGrp="1"/>
          </p:cNvSpPr>
          <p:nvPr>
            <p:ph idx="1"/>
          </p:nvPr>
        </p:nvSpPr>
        <p:spPr/>
        <p:txBody>
          <a:bodyPr/>
          <a:lstStyle/>
          <a:p>
            <a:r>
              <a:rPr lang="fr-FR" dirty="0"/>
              <a:t>Investissement personnel</a:t>
            </a:r>
          </a:p>
          <a:p>
            <a:r>
              <a:rPr lang="fr-CA" dirty="0"/>
              <a:t>Constante remise en question </a:t>
            </a:r>
            <a:endParaRPr lang="fr-FR" dirty="0"/>
          </a:p>
          <a:p>
            <a:r>
              <a:rPr lang="fr-FR" dirty="0"/>
              <a:t>Passion</a:t>
            </a:r>
          </a:p>
          <a:p>
            <a:r>
              <a:rPr lang="fr-FR" dirty="0"/>
              <a:t>Implication</a:t>
            </a:r>
          </a:p>
          <a:p>
            <a:r>
              <a:rPr lang="fr-FR" dirty="0"/>
              <a:t>Vision  </a:t>
            </a:r>
          </a:p>
          <a:p>
            <a:r>
              <a:rPr lang="fr-FR" dirty="0"/>
              <a:t>Cibler un mandat adéquat </a:t>
            </a:r>
          </a:p>
          <a:p>
            <a:r>
              <a:rPr lang="fr-FR" dirty="0"/>
              <a:t>Relation athlète-entraîneur </a:t>
            </a:r>
          </a:p>
          <a:p>
            <a:endParaRPr lang="fr-FR" dirty="0"/>
          </a:p>
        </p:txBody>
      </p:sp>
    </p:spTree>
    <p:extLst>
      <p:ext uri="{BB962C8B-B14F-4D97-AF65-F5344CB8AC3E}">
        <p14:creationId xmlns:p14="http://schemas.microsoft.com/office/powerpoint/2010/main" val="1821775001"/>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558</TotalTime>
  <Words>929</Words>
  <Application>Microsoft Macintosh PowerPoint</Application>
  <PresentationFormat>Grand écran</PresentationFormat>
  <Paragraphs>91</Paragraphs>
  <Slides>14</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14</vt:i4>
      </vt:variant>
    </vt:vector>
  </HeadingPairs>
  <TitlesOfParts>
    <vt:vector size="18" baseType="lpstr">
      <vt:lpstr>Arial</vt:lpstr>
      <vt:lpstr>Trebuchet MS</vt:lpstr>
      <vt:lpstr>Wingdings 3</vt:lpstr>
      <vt:lpstr>Facette</vt:lpstr>
      <vt:lpstr>Cheminement vers la haute performance en athlétisme dans la réalité québécoise</vt:lpstr>
      <vt:lpstr>Présentation</vt:lpstr>
      <vt:lpstr>Critères de réussites </vt:lpstr>
      <vt:lpstr>Athlètes  Structure d’accueil et détection de talent </vt:lpstr>
      <vt:lpstr>Athlètes  Programmes d’initiation et développement  </vt:lpstr>
      <vt:lpstr>Athlètes Le début du parcours de haut niveau </vt:lpstr>
      <vt:lpstr>Athlètes La réalité d’athlètes de haut niveau </vt:lpstr>
      <vt:lpstr>Entraîneurs  Curiosité intellectuelle  </vt:lpstr>
      <vt:lpstr>Entraîneurs  Engagement </vt:lpstr>
      <vt:lpstr>Environnement Installations et Équipe de soutien </vt:lpstr>
      <vt:lpstr>Environnement  Clubs et fédérations </vt:lpstr>
      <vt:lpstr>Plan d’action </vt:lpstr>
      <vt:lpstr>Comment réussir ?</vt:lpstr>
      <vt:lpstr>Questions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Cheminement vers la haute performance en athlétisme dans la réalité québécoise</dc:title>
  <dc:creator>Félix-Antoine Lapointe</dc:creator>
  <cp:lastModifiedBy>Microsoft Office User</cp:lastModifiedBy>
  <cp:revision>26</cp:revision>
  <dcterms:created xsi:type="dcterms:W3CDTF">2018-11-15T20:40:58Z</dcterms:created>
  <dcterms:modified xsi:type="dcterms:W3CDTF">2018-11-17T13:04:04Z</dcterms:modified>
</cp:coreProperties>
</file>